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59" r:id="rId4"/>
    <p:sldMasterId id="2147484677" r:id="rId5"/>
  </p:sldMasterIdLst>
  <p:notesMasterIdLst>
    <p:notesMasterId r:id="rId11"/>
  </p:notesMasterIdLst>
  <p:sldIdLst>
    <p:sldId id="331" r:id="rId6"/>
    <p:sldId id="257" r:id="rId7"/>
    <p:sldId id="333" r:id="rId8"/>
    <p:sldId id="339" r:id="rId9"/>
    <p:sldId id="340" r:id="rId10"/>
  </p:sldIdLst>
  <p:sldSz cx="7556500" cy="10693400"/>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EAFF"/>
    <a:srgbClr val="FF00FF"/>
    <a:srgbClr val="D5F4FF"/>
    <a:srgbClr val="CCFF99"/>
    <a:srgbClr val="000066"/>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49" autoAdjust="0"/>
    <p:restoredTop sz="94404" autoAdjust="0"/>
  </p:normalViewPr>
  <p:slideViewPr>
    <p:cSldViewPr>
      <p:cViewPr varScale="1">
        <p:scale>
          <a:sx n="82" d="100"/>
          <a:sy n="82" d="100"/>
        </p:scale>
        <p:origin x="2712"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49841" cy="497524"/>
          </a:xfrm>
          <a:prstGeom prst="rect">
            <a:avLst/>
          </a:prstGeom>
        </p:spPr>
        <p:txBody>
          <a:bodyPr vert="horz" lIns="91460" tIns="45730" rIns="91460" bIns="4573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188" y="2"/>
            <a:ext cx="2949841" cy="497524"/>
          </a:xfrm>
          <a:prstGeom prst="rect">
            <a:avLst/>
          </a:prstGeom>
        </p:spPr>
        <p:txBody>
          <a:bodyPr vert="horz" lIns="91460" tIns="45730" rIns="91460" bIns="45730" rtlCol="0"/>
          <a:lstStyle>
            <a:lvl1pPr algn="r">
              <a:defRPr sz="1200"/>
            </a:lvl1pPr>
          </a:lstStyle>
          <a:p>
            <a:fld id="{A6087C93-63AE-40B8-908E-4986A9D849F0}" type="datetimeFigureOut">
              <a:rPr kumimoji="1" lang="ja-JP" altLang="en-US" smtClean="0"/>
              <a:t>2026/5/22</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0137" cy="3354387"/>
          </a:xfrm>
          <a:prstGeom prst="rect">
            <a:avLst/>
          </a:prstGeom>
          <a:noFill/>
          <a:ln w="12700">
            <a:solidFill>
              <a:prstClr val="black"/>
            </a:solidFill>
          </a:ln>
        </p:spPr>
        <p:txBody>
          <a:bodyPr vert="horz" lIns="91460" tIns="45730" rIns="91460" bIns="45730" rtlCol="0" anchor="ctr"/>
          <a:lstStyle/>
          <a:p>
            <a:endParaRPr lang="ja-JP" altLang="en-US"/>
          </a:p>
        </p:txBody>
      </p:sp>
      <p:sp>
        <p:nvSpPr>
          <p:cNvPr id="5" name="ノート プレースホルダー 4"/>
          <p:cNvSpPr>
            <a:spLocks noGrp="1"/>
          </p:cNvSpPr>
          <p:nvPr>
            <p:ph type="body" sz="quarter" idx="3"/>
          </p:nvPr>
        </p:nvSpPr>
        <p:spPr>
          <a:xfrm>
            <a:off x="680249" y="4782905"/>
            <a:ext cx="5445126" cy="3913425"/>
          </a:xfrm>
          <a:prstGeom prst="rect">
            <a:avLst/>
          </a:prstGeom>
        </p:spPr>
        <p:txBody>
          <a:bodyPr vert="horz" lIns="91460" tIns="45730" rIns="91460" bIns="4573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41814"/>
            <a:ext cx="2949841" cy="497524"/>
          </a:xfrm>
          <a:prstGeom prst="rect">
            <a:avLst/>
          </a:prstGeom>
        </p:spPr>
        <p:txBody>
          <a:bodyPr vert="horz" lIns="91460" tIns="45730" rIns="91460" bIns="4573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188" y="9441814"/>
            <a:ext cx="2949841" cy="497524"/>
          </a:xfrm>
          <a:prstGeom prst="rect">
            <a:avLst/>
          </a:prstGeom>
        </p:spPr>
        <p:txBody>
          <a:bodyPr vert="horz" lIns="91460" tIns="45730" rIns="91460" bIns="45730" rtlCol="0" anchor="b"/>
          <a:lstStyle>
            <a:lvl1pPr algn="r">
              <a:defRPr sz="1200"/>
            </a:lvl1pPr>
          </a:lstStyle>
          <a:p>
            <a:fld id="{4F4D2177-20DC-475D-B409-9C77596F6522}" type="slidenum">
              <a:rPr kumimoji="1" lang="ja-JP" altLang="en-US" smtClean="0"/>
              <a:t>‹#›</a:t>
            </a:fld>
            <a:endParaRPr kumimoji="1" lang="ja-JP" altLang="en-US"/>
          </a:p>
        </p:txBody>
      </p:sp>
    </p:spTree>
    <p:extLst>
      <p:ext uri="{BB962C8B-B14F-4D97-AF65-F5344CB8AC3E}">
        <p14:creationId xmlns:p14="http://schemas.microsoft.com/office/powerpoint/2010/main" val="38443421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7713"/>
            <a:ext cx="25781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49B181D-8CA0-4605-B57A-EE90B417BDB9}"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310140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6996" y="-13203"/>
            <a:ext cx="7579074" cy="10719806"/>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934311" y="3749292"/>
            <a:ext cx="4815136" cy="2567012"/>
          </a:xfrm>
        </p:spPr>
        <p:txBody>
          <a:bodyPr anchor="b">
            <a:noAutofit/>
          </a:bodyPr>
          <a:lstStyle>
            <a:lvl1pPr algn="r">
              <a:defRPr sz="4463">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934311" y="6316301"/>
            <a:ext cx="4815136" cy="1710350"/>
          </a:xfrm>
        </p:spPr>
        <p:txBody>
          <a:bodyPr anchor="t"/>
          <a:lstStyle>
            <a:lvl1pPr marL="0" indent="0" algn="r">
              <a:buNone/>
              <a:defRPr>
                <a:solidFill>
                  <a:schemeClr val="tx1">
                    <a:lumMod val="50000"/>
                    <a:lumOff val="50000"/>
                  </a:schemeClr>
                </a:solidFill>
              </a:defRPr>
            </a:lvl1pPr>
            <a:lvl2pPr marL="377830" indent="0" algn="ctr">
              <a:buNone/>
              <a:defRPr>
                <a:solidFill>
                  <a:schemeClr val="tx1">
                    <a:tint val="75000"/>
                  </a:schemeClr>
                </a:solidFill>
              </a:defRPr>
            </a:lvl2pPr>
            <a:lvl3pPr marL="755660" indent="0" algn="ctr">
              <a:buNone/>
              <a:defRPr>
                <a:solidFill>
                  <a:schemeClr val="tx1">
                    <a:tint val="75000"/>
                  </a:schemeClr>
                </a:solidFill>
              </a:defRPr>
            </a:lvl3pPr>
            <a:lvl4pPr marL="1133490" indent="0" algn="ctr">
              <a:buNone/>
              <a:defRPr>
                <a:solidFill>
                  <a:schemeClr val="tx1">
                    <a:tint val="75000"/>
                  </a:schemeClr>
                </a:solidFill>
              </a:defRPr>
            </a:lvl4pPr>
            <a:lvl5pPr marL="1511320" indent="0" algn="ctr">
              <a:buNone/>
              <a:defRPr>
                <a:solidFill>
                  <a:schemeClr val="tx1">
                    <a:tint val="75000"/>
                  </a:schemeClr>
                </a:solidFill>
              </a:defRPr>
            </a:lvl5pPr>
            <a:lvl6pPr marL="1889150" indent="0" algn="ctr">
              <a:buNone/>
              <a:defRPr>
                <a:solidFill>
                  <a:schemeClr val="tx1">
                    <a:tint val="75000"/>
                  </a:schemeClr>
                </a:solidFill>
              </a:defRPr>
            </a:lvl6pPr>
            <a:lvl7pPr marL="2266980" indent="0" algn="ctr">
              <a:buNone/>
              <a:defRPr>
                <a:solidFill>
                  <a:schemeClr val="tx1">
                    <a:tint val="75000"/>
                  </a:schemeClr>
                </a:solidFill>
              </a:defRPr>
            </a:lvl7pPr>
            <a:lvl8pPr marL="2644811" indent="0" algn="ctr">
              <a:buNone/>
              <a:defRPr>
                <a:solidFill>
                  <a:schemeClr val="tx1">
                    <a:tint val="75000"/>
                  </a:schemeClr>
                </a:solidFill>
              </a:defRPr>
            </a:lvl8pPr>
            <a:lvl9pPr marL="3022641"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28047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503767" y="950524"/>
            <a:ext cx="5245680" cy="5307095"/>
          </a:xfrm>
        </p:spPr>
        <p:txBody>
          <a:bodyPr anchor="ctr">
            <a:normAutofit/>
          </a:bodyPr>
          <a:lstStyle>
            <a:lvl1pPr algn="l">
              <a:defRPr sz="3636"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3767" y="6970513"/>
            <a:ext cx="5245680" cy="2449537"/>
          </a:xfrm>
        </p:spPr>
        <p:txBody>
          <a:bodyPr anchor="ctr">
            <a:normAutofit/>
          </a:bodyPr>
          <a:lstStyle>
            <a:lvl1pPr marL="0" indent="0" algn="l">
              <a:buNone/>
              <a:defRPr sz="1488">
                <a:solidFill>
                  <a:schemeClr val="tx1">
                    <a:lumMod val="75000"/>
                    <a:lumOff val="25000"/>
                  </a:schemeClr>
                </a:solidFill>
              </a:defRPr>
            </a:lvl1pPr>
            <a:lvl2pPr marL="377830" indent="0">
              <a:buNone/>
              <a:defRPr sz="1488">
                <a:solidFill>
                  <a:schemeClr val="tx1">
                    <a:tint val="75000"/>
                  </a:schemeClr>
                </a:solidFill>
              </a:defRPr>
            </a:lvl2pPr>
            <a:lvl3pPr marL="755660" indent="0">
              <a:buNone/>
              <a:defRPr sz="1322">
                <a:solidFill>
                  <a:schemeClr val="tx1">
                    <a:tint val="75000"/>
                  </a:schemeClr>
                </a:solidFill>
              </a:defRPr>
            </a:lvl3pPr>
            <a:lvl4pPr marL="1133490" indent="0">
              <a:buNone/>
              <a:defRPr sz="1157">
                <a:solidFill>
                  <a:schemeClr val="tx1">
                    <a:tint val="75000"/>
                  </a:schemeClr>
                </a:solidFill>
              </a:defRPr>
            </a:lvl4pPr>
            <a:lvl5pPr marL="1511320" indent="0">
              <a:buNone/>
              <a:defRPr sz="1157">
                <a:solidFill>
                  <a:schemeClr val="tx1">
                    <a:tint val="75000"/>
                  </a:schemeClr>
                </a:solidFill>
              </a:defRPr>
            </a:lvl5pPr>
            <a:lvl6pPr marL="1889150" indent="0">
              <a:buNone/>
              <a:defRPr sz="1157">
                <a:solidFill>
                  <a:schemeClr val="tx1">
                    <a:tint val="75000"/>
                  </a:schemeClr>
                </a:solidFill>
              </a:defRPr>
            </a:lvl6pPr>
            <a:lvl7pPr marL="2266980" indent="0">
              <a:buNone/>
              <a:defRPr sz="1157">
                <a:solidFill>
                  <a:schemeClr val="tx1">
                    <a:tint val="75000"/>
                  </a:schemeClr>
                </a:solidFill>
              </a:defRPr>
            </a:lvl7pPr>
            <a:lvl8pPr marL="2644811" indent="0">
              <a:buNone/>
              <a:defRPr sz="1157">
                <a:solidFill>
                  <a:schemeClr val="tx1">
                    <a:tint val="75000"/>
                  </a:schemeClr>
                </a:solidFill>
              </a:defRPr>
            </a:lvl8pPr>
            <a:lvl9pPr marL="3022641"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1705791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640356" y="950524"/>
            <a:ext cx="5017984" cy="4713017"/>
          </a:xfrm>
        </p:spPr>
        <p:txBody>
          <a:bodyPr anchor="ctr">
            <a:normAutofit/>
          </a:bodyPr>
          <a:lstStyle>
            <a:lvl1pPr algn="l">
              <a:defRPr sz="3636"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909915" y="5663541"/>
            <a:ext cx="4478866" cy="594078"/>
          </a:xfrm>
        </p:spPr>
        <p:txBody>
          <a:bodyPr anchor="ctr">
            <a:noAutofit/>
          </a:bodyPr>
          <a:lstStyle>
            <a:lvl1pPr marL="0" indent="0">
              <a:buFontTx/>
              <a:buNone/>
              <a:defRPr sz="1322">
                <a:solidFill>
                  <a:schemeClr val="tx1">
                    <a:lumMod val="50000"/>
                    <a:lumOff val="50000"/>
                  </a:schemeClr>
                </a:solidFill>
              </a:defRPr>
            </a:lvl1pPr>
            <a:lvl2pPr marL="377830" indent="0">
              <a:buFontTx/>
              <a:buNone/>
              <a:defRPr/>
            </a:lvl2pPr>
            <a:lvl3pPr marL="755660" indent="0">
              <a:buFontTx/>
              <a:buNone/>
              <a:defRPr/>
            </a:lvl3pPr>
            <a:lvl4pPr marL="1133490" indent="0">
              <a:buFontTx/>
              <a:buNone/>
              <a:defRPr/>
            </a:lvl4pPr>
            <a:lvl5pPr marL="151132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503766" y="6970513"/>
            <a:ext cx="5245681" cy="2449537"/>
          </a:xfrm>
        </p:spPr>
        <p:txBody>
          <a:bodyPr anchor="ctr">
            <a:normAutofit/>
          </a:bodyPr>
          <a:lstStyle>
            <a:lvl1pPr marL="0" indent="0" algn="l">
              <a:buNone/>
              <a:defRPr sz="1488">
                <a:solidFill>
                  <a:schemeClr val="tx1">
                    <a:lumMod val="75000"/>
                    <a:lumOff val="25000"/>
                  </a:schemeClr>
                </a:solidFill>
              </a:defRPr>
            </a:lvl1pPr>
            <a:lvl2pPr marL="377830" indent="0">
              <a:buNone/>
              <a:defRPr sz="1488">
                <a:solidFill>
                  <a:schemeClr val="tx1">
                    <a:tint val="75000"/>
                  </a:schemeClr>
                </a:solidFill>
              </a:defRPr>
            </a:lvl2pPr>
            <a:lvl3pPr marL="755660" indent="0">
              <a:buNone/>
              <a:defRPr sz="1322">
                <a:solidFill>
                  <a:schemeClr val="tx1">
                    <a:tint val="75000"/>
                  </a:schemeClr>
                </a:solidFill>
              </a:defRPr>
            </a:lvl3pPr>
            <a:lvl4pPr marL="1133490" indent="0">
              <a:buNone/>
              <a:defRPr sz="1157">
                <a:solidFill>
                  <a:schemeClr val="tx1">
                    <a:tint val="75000"/>
                  </a:schemeClr>
                </a:solidFill>
              </a:defRPr>
            </a:lvl4pPr>
            <a:lvl5pPr marL="1511320" indent="0">
              <a:buNone/>
              <a:defRPr sz="1157">
                <a:solidFill>
                  <a:schemeClr val="tx1">
                    <a:tint val="75000"/>
                  </a:schemeClr>
                </a:solidFill>
              </a:defRPr>
            </a:lvl5pPr>
            <a:lvl6pPr marL="1889150" indent="0">
              <a:buNone/>
              <a:defRPr sz="1157">
                <a:solidFill>
                  <a:schemeClr val="tx1">
                    <a:tint val="75000"/>
                  </a:schemeClr>
                </a:solidFill>
              </a:defRPr>
            </a:lvl6pPr>
            <a:lvl7pPr marL="2266980" indent="0">
              <a:buNone/>
              <a:defRPr sz="1157">
                <a:solidFill>
                  <a:schemeClr val="tx1">
                    <a:tint val="75000"/>
                  </a:schemeClr>
                </a:solidFill>
              </a:defRPr>
            </a:lvl7pPr>
            <a:lvl8pPr marL="2644811" indent="0">
              <a:buNone/>
              <a:defRPr sz="1157">
                <a:solidFill>
                  <a:schemeClr val="tx1">
                    <a:tint val="75000"/>
                  </a:schemeClr>
                </a:solidFill>
              </a:defRPr>
            </a:lvl8pPr>
            <a:lvl9pPr marL="3022641"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
        <p:nvSpPr>
          <p:cNvPr id="24" name="TextBox 23"/>
          <p:cNvSpPr txBox="1"/>
          <p:nvPr/>
        </p:nvSpPr>
        <p:spPr>
          <a:xfrm>
            <a:off x="398908" y="1232404"/>
            <a:ext cx="377923" cy="911817"/>
          </a:xfrm>
          <a:prstGeom prst="rect">
            <a:avLst/>
          </a:prstGeom>
        </p:spPr>
        <p:txBody>
          <a:bodyPr vert="horz" lIns="75565" tIns="37783" rIns="75565" bIns="37783" rtlCol="0" anchor="ctr">
            <a:noAutofit/>
          </a:bodyPr>
          <a:lstStyle/>
          <a:p>
            <a:pPr lvl="0"/>
            <a:r>
              <a:rPr lang="en-US" sz="6611"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576224" y="4500889"/>
            <a:ext cx="377923" cy="911817"/>
          </a:xfrm>
          <a:prstGeom prst="rect">
            <a:avLst/>
          </a:prstGeom>
        </p:spPr>
        <p:txBody>
          <a:bodyPr vert="horz" lIns="75565" tIns="37783" rIns="75565" bIns="37783" rtlCol="0" anchor="ctr">
            <a:noAutofit/>
          </a:bodyPr>
          <a:lstStyle/>
          <a:p>
            <a:pPr lvl="0"/>
            <a:r>
              <a:rPr lang="en-US" sz="6611"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22314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503766" y="3012470"/>
            <a:ext cx="5245681" cy="4046995"/>
          </a:xfrm>
        </p:spPr>
        <p:txBody>
          <a:bodyPr anchor="b">
            <a:normAutofit/>
          </a:bodyPr>
          <a:lstStyle>
            <a:lvl1pPr algn="l">
              <a:defRPr sz="3636"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3766" y="7059465"/>
            <a:ext cx="5245681" cy="2360584"/>
          </a:xfrm>
        </p:spPr>
        <p:txBody>
          <a:bodyPr anchor="t">
            <a:normAutofit/>
          </a:bodyPr>
          <a:lstStyle>
            <a:lvl1pPr marL="0" indent="0" algn="l">
              <a:buNone/>
              <a:defRPr sz="1488">
                <a:solidFill>
                  <a:schemeClr val="tx1">
                    <a:lumMod val="75000"/>
                    <a:lumOff val="25000"/>
                  </a:schemeClr>
                </a:solidFill>
              </a:defRPr>
            </a:lvl1pPr>
            <a:lvl2pPr marL="377830" indent="0">
              <a:buNone/>
              <a:defRPr sz="1488">
                <a:solidFill>
                  <a:schemeClr val="tx1">
                    <a:tint val="75000"/>
                  </a:schemeClr>
                </a:solidFill>
              </a:defRPr>
            </a:lvl2pPr>
            <a:lvl3pPr marL="755660" indent="0">
              <a:buNone/>
              <a:defRPr sz="1322">
                <a:solidFill>
                  <a:schemeClr val="tx1">
                    <a:tint val="75000"/>
                  </a:schemeClr>
                </a:solidFill>
              </a:defRPr>
            </a:lvl3pPr>
            <a:lvl4pPr marL="1133490" indent="0">
              <a:buNone/>
              <a:defRPr sz="1157">
                <a:solidFill>
                  <a:schemeClr val="tx1">
                    <a:tint val="75000"/>
                  </a:schemeClr>
                </a:solidFill>
              </a:defRPr>
            </a:lvl4pPr>
            <a:lvl5pPr marL="1511320" indent="0">
              <a:buNone/>
              <a:defRPr sz="1157">
                <a:solidFill>
                  <a:schemeClr val="tx1">
                    <a:tint val="75000"/>
                  </a:schemeClr>
                </a:solidFill>
              </a:defRPr>
            </a:lvl5pPr>
            <a:lvl6pPr marL="1889150" indent="0">
              <a:buNone/>
              <a:defRPr sz="1157">
                <a:solidFill>
                  <a:schemeClr val="tx1">
                    <a:tint val="75000"/>
                  </a:schemeClr>
                </a:solidFill>
              </a:defRPr>
            </a:lvl6pPr>
            <a:lvl7pPr marL="2266980" indent="0">
              <a:buNone/>
              <a:defRPr sz="1157">
                <a:solidFill>
                  <a:schemeClr val="tx1">
                    <a:tint val="75000"/>
                  </a:schemeClr>
                </a:solidFill>
              </a:defRPr>
            </a:lvl7pPr>
            <a:lvl8pPr marL="2644811" indent="0">
              <a:buNone/>
              <a:defRPr sz="1157">
                <a:solidFill>
                  <a:schemeClr val="tx1">
                    <a:tint val="75000"/>
                  </a:schemeClr>
                </a:solidFill>
              </a:defRPr>
            </a:lvl8pPr>
            <a:lvl9pPr marL="3022641"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1805016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640356" y="950524"/>
            <a:ext cx="5017984" cy="4713017"/>
          </a:xfrm>
        </p:spPr>
        <p:txBody>
          <a:bodyPr anchor="ctr">
            <a:normAutofit/>
          </a:bodyPr>
          <a:lstStyle>
            <a:lvl1pPr algn="l">
              <a:defRPr sz="3636"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503764" y="6257619"/>
            <a:ext cx="5245682" cy="801846"/>
          </a:xfrm>
        </p:spPr>
        <p:txBody>
          <a:bodyPr anchor="b">
            <a:noAutofit/>
          </a:bodyPr>
          <a:lstStyle>
            <a:lvl1pPr marL="0" indent="0">
              <a:buFontTx/>
              <a:buNone/>
              <a:defRPr sz="1983">
                <a:solidFill>
                  <a:schemeClr val="tx1">
                    <a:lumMod val="75000"/>
                    <a:lumOff val="25000"/>
                  </a:schemeClr>
                </a:solidFill>
              </a:defRPr>
            </a:lvl1pPr>
            <a:lvl2pPr marL="377830" indent="0">
              <a:buFontTx/>
              <a:buNone/>
              <a:defRPr/>
            </a:lvl2pPr>
            <a:lvl3pPr marL="755660" indent="0">
              <a:buFontTx/>
              <a:buNone/>
              <a:defRPr/>
            </a:lvl3pPr>
            <a:lvl4pPr marL="1133490" indent="0">
              <a:buFontTx/>
              <a:buNone/>
              <a:defRPr/>
            </a:lvl4pPr>
            <a:lvl5pPr marL="151132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503766" y="7059465"/>
            <a:ext cx="5245681" cy="2360584"/>
          </a:xfrm>
        </p:spPr>
        <p:txBody>
          <a:bodyPr anchor="t">
            <a:normAutofit/>
          </a:bodyPr>
          <a:lstStyle>
            <a:lvl1pPr marL="0" indent="0" algn="l">
              <a:buNone/>
              <a:defRPr sz="1488">
                <a:solidFill>
                  <a:schemeClr val="tx1">
                    <a:lumMod val="50000"/>
                    <a:lumOff val="50000"/>
                  </a:schemeClr>
                </a:solidFill>
              </a:defRPr>
            </a:lvl1pPr>
            <a:lvl2pPr marL="377830" indent="0">
              <a:buNone/>
              <a:defRPr sz="1488">
                <a:solidFill>
                  <a:schemeClr val="tx1">
                    <a:tint val="75000"/>
                  </a:schemeClr>
                </a:solidFill>
              </a:defRPr>
            </a:lvl2pPr>
            <a:lvl3pPr marL="755660" indent="0">
              <a:buNone/>
              <a:defRPr sz="1322">
                <a:solidFill>
                  <a:schemeClr val="tx1">
                    <a:tint val="75000"/>
                  </a:schemeClr>
                </a:solidFill>
              </a:defRPr>
            </a:lvl3pPr>
            <a:lvl4pPr marL="1133490" indent="0">
              <a:buNone/>
              <a:defRPr sz="1157">
                <a:solidFill>
                  <a:schemeClr val="tx1">
                    <a:tint val="75000"/>
                  </a:schemeClr>
                </a:solidFill>
              </a:defRPr>
            </a:lvl4pPr>
            <a:lvl5pPr marL="1511320" indent="0">
              <a:buNone/>
              <a:defRPr sz="1157">
                <a:solidFill>
                  <a:schemeClr val="tx1">
                    <a:tint val="75000"/>
                  </a:schemeClr>
                </a:solidFill>
              </a:defRPr>
            </a:lvl5pPr>
            <a:lvl6pPr marL="1889150" indent="0">
              <a:buNone/>
              <a:defRPr sz="1157">
                <a:solidFill>
                  <a:schemeClr val="tx1">
                    <a:tint val="75000"/>
                  </a:schemeClr>
                </a:solidFill>
              </a:defRPr>
            </a:lvl6pPr>
            <a:lvl7pPr marL="2266980" indent="0">
              <a:buNone/>
              <a:defRPr sz="1157">
                <a:solidFill>
                  <a:schemeClr val="tx1">
                    <a:tint val="75000"/>
                  </a:schemeClr>
                </a:solidFill>
              </a:defRPr>
            </a:lvl7pPr>
            <a:lvl8pPr marL="2644811" indent="0">
              <a:buNone/>
              <a:defRPr sz="1157">
                <a:solidFill>
                  <a:schemeClr val="tx1">
                    <a:tint val="75000"/>
                  </a:schemeClr>
                </a:solidFill>
              </a:defRPr>
            </a:lvl8pPr>
            <a:lvl9pPr marL="3022641"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
        <p:nvSpPr>
          <p:cNvPr id="24" name="TextBox 23"/>
          <p:cNvSpPr txBox="1"/>
          <p:nvPr/>
        </p:nvSpPr>
        <p:spPr>
          <a:xfrm>
            <a:off x="398908" y="1232404"/>
            <a:ext cx="377923" cy="911817"/>
          </a:xfrm>
          <a:prstGeom prst="rect">
            <a:avLst/>
          </a:prstGeom>
        </p:spPr>
        <p:txBody>
          <a:bodyPr vert="horz" lIns="75565" tIns="37783" rIns="75565" bIns="37783" rtlCol="0" anchor="ctr">
            <a:noAutofit/>
          </a:bodyPr>
          <a:lstStyle/>
          <a:p>
            <a:pPr lvl="0"/>
            <a:r>
              <a:rPr lang="en-US" sz="6611"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576224" y="4500889"/>
            <a:ext cx="377923" cy="911817"/>
          </a:xfrm>
          <a:prstGeom prst="rect">
            <a:avLst/>
          </a:prstGeom>
        </p:spPr>
        <p:txBody>
          <a:bodyPr vert="horz" lIns="75565" tIns="37783" rIns="75565" bIns="37783" rtlCol="0" anchor="ctr">
            <a:noAutofit/>
          </a:bodyPr>
          <a:lstStyle/>
          <a:p>
            <a:pPr lvl="0"/>
            <a:r>
              <a:rPr lang="en-US" sz="6611"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11038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508930" y="950524"/>
            <a:ext cx="5240516" cy="4713017"/>
          </a:xfrm>
        </p:spPr>
        <p:txBody>
          <a:bodyPr anchor="ctr">
            <a:normAutofit/>
          </a:bodyPr>
          <a:lstStyle>
            <a:lvl1pPr algn="l">
              <a:defRPr sz="3636"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503764" y="6257619"/>
            <a:ext cx="5245682" cy="801846"/>
          </a:xfrm>
        </p:spPr>
        <p:txBody>
          <a:bodyPr anchor="b">
            <a:noAutofit/>
          </a:bodyPr>
          <a:lstStyle>
            <a:lvl1pPr marL="0" indent="0">
              <a:buFontTx/>
              <a:buNone/>
              <a:defRPr sz="1983">
                <a:solidFill>
                  <a:schemeClr val="accent1"/>
                </a:solidFill>
              </a:defRPr>
            </a:lvl1pPr>
            <a:lvl2pPr marL="377830" indent="0">
              <a:buFontTx/>
              <a:buNone/>
              <a:defRPr/>
            </a:lvl2pPr>
            <a:lvl3pPr marL="755660" indent="0">
              <a:buFontTx/>
              <a:buNone/>
              <a:defRPr/>
            </a:lvl3pPr>
            <a:lvl4pPr marL="1133490" indent="0">
              <a:buFontTx/>
              <a:buNone/>
              <a:defRPr/>
            </a:lvl4pPr>
            <a:lvl5pPr marL="151132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503766" y="7059465"/>
            <a:ext cx="5245681" cy="2360584"/>
          </a:xfrm>
        </p:spPr>
        <p:txBody>
          <a:bodyPr anchor="t">
            <a:normAutofit/>
          </a:bodyPr>
          <a:lstStyle>
            <a:lvl1pPr marL="0" indent="0" algn="l">
              <a:buNone/>
              <a:defRPr sz="1488">
                <a:solidFill>
                  <a:schemeClr val="tx1">
                    <a:lumMod val="50000"/>
                    <a:lumOff val="50000"/>
                  </a:schemeClr>
                </a:solidFill>
              </a:defRPr>
            </a:lvl1pPr>
            <a:lvl2pPr marL="377830" indent="0">
              <a:buNone/>
              <a:defRPr sz="1488">
                <a:solidFill>
                  <a:schemeClr val="tx1">
                    <a:tint val="75000"/>
                  </a:schemeClr>
                </a:solidFill>
              </a:defRPr>
            </a:lvl2pPr>
            <a:lvl3pPr marL="755660" indent="0">
              <a:buNone/>
              <a:defRPr sz="1322">
                <a:solidFill>
                  <a:schemeClr val="tx1">
                    <a:tint val="75000"/>
                  </a:schemeClr>
                </a:solidFill>
              </a:defRPr>
            </a:lvl3pPr>
            <a:lvl4pPr marL="1133490" indent="0">
              <a:buNone/>
              <a:defRPr sz="1157">
                <a:solidFill>
                  <a:schemeClr val="tx1">
                    <a:tint val="75000"/>
                  </a:schemeClr>
                </a:solidFill>
              </a:defRPr>
            </a:lvl4pPr>
            <a:lvl5pPr marL="1511320" indent="0">
              <a:buNone/>
              <a:defRPr sz="1157">
                <a:solidFill>
                  <a:schemeClr val="tx1">
                    <a:tint val="75000"/>
                  </a:schemeClr>
                </a:solidFill>
              </a:defRPr>
            </a:lvl5pPr>
            <a:lvl6pPr marL="1889150" indent="0">
              <a:buNone/>
              <a:defRPr sz="1157">
                <a:solidFill>
                  <a:schemeClr val="tx1">
                    <a:tint val="75000"/>
                  </a:schemeClr>
                </a:solidFill>
              </a:defRPr>
            </a:lvl6pPr>
            <a:lvl7pPr marL="2266980" indent="0">
              <a:buNone/>
              <a:defRPr sz="1157">
                <a:solidFill>
                  <a:schemeClr val="tx1">
                    <a:tint val="75000"/>
                  </a:schemeClr>
                </a:solidFill>
              </a:defRPr>
            </a:lvl7pPr>
            <a:lvl8pPr marL="2644811" indent="0">
              <a:buNone/>
              <a:defRPr sz="1157">
                <a:solidFill>
                  <a:schemeClr val="tx1">
                    <a:tint val="75000"/>
                  </a:schemeClr>
                </a:solidFill>
              </a:defRPr>
            </a:lvl8pPr>
            <a:lvl9pPr marL="3022641"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498335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2399728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39584" y="950525"/>
            <a:ext cx="808879" cy="8188374"/>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03766" y="950525"/>
            <a:ext cx="4293112" cy="818837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40815594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5/22/2026</a:t>
            </a:fld>
            <a:endParaRPr lang="en-US"/>
          </a:p>
        </p:txBody>
      </p:sp>
      <p:sp>
        <p:nvSpPr>
          <p:cNvPr id="4" name="Holder 4"/>
          <p:cNvSpPr>
            <a:spLocks noGrp="1"/>
          </p:cNvSpPr>
          <p:nvPr>
            <p:ph type="sldNum" sz="quarter" idx="7"/>
          </p:nvPr>
        </p:nvSpPr>
        <p:spPr/>
        <p:txBody>
          <a:bodyPr lIns="0" tIns="0" rIns="0" bIns="0"/>
          <a:lstStyle>
            <a:lvl1pPr>
              <a:defRPr sz="1200" b="0" i="0">
                <a:solidFill>
                  <a:schemeClr val="tx1"/>
                </a:solidFill>
                <a:latin typeface="Century"/>
                <a:cs typeface="Century"/>
              </a:defRPr>
            </a:lvl1pPr>
          </a:lstStyle>
          <a:p>
            <a:pPr marL="25400">
              <a:lnSpc>
                <a:spcPct val="100000"/>
              </a:lnSpc>
              <a:spcBef>
                <a:spcPts val="80"/>
              </a:spcBef>
            </a:pPr>
            <a:fld id="{81D60167-4931-47E6-BA6A-407CBD079E47}" type="slidenum">
              <a:rPr dirty="0"/>
              <a:t>‹#›</a:t>
            </a:fld>
            <a:endParaRPr dirty="0"/>
          </a:p>
        </p:txBody>
      </p:sp>
    </p:spTree>
    <p:extLst>
      <p:ext uri="{BB962C8B-B14F-4D97-AF65-F5344CB8AC3E}">
        <p14:creationId xmlns:p14="http://schemas.microsoft.com/office/powerpoint/2010/main" val="23815653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738" y="1750055"/>
            <a:ext cx="6423025" cy="3722888"/>
          </a:xfrm>
        </p:spPr>
        <p:txBody>
          <a:bodyPr anchor="b"/>
          <a:lstStyle>
            <a:lvl1pPr algn="ctr">
              <a:defRPr sz="4858"/>
            </a:lvl1pPr>
          </a:lstStyle>
          <a:p>
            <a:r>
              <a:rPr lang="ja-JP" altLang="en-US"/>
              <a:t>マスター タイトルの書式設定</a:t>
            </a:r>
            <a:endParaRPr lang="en-US" dirty="0"/>
          </a:p>
        </p:txBody>
      </p:sp>
      <p:sp>
        <p:nvSpPr>
          <p:cNvPr id="3" name="Subtitle 2"/>
          <p:cNvSpPr>
            <a:spLocks noGrp="1"/>
          </p:cNvSpPr>
          <p:nvPr>
            <p:ph type="subTitle" idx="1"/>
          </p:nvPr>
        </p:nvSpPr>
        <p:spPr>
          <a:xfrm>
            <a:off x="944563" y="5616511"/>
            <a:ext cx="5667375" cy="2581762"/>
          </a:xfrm>
        </p:spPr>
        <p:txBody>
          <a:bodyPr/>
          <a:lstStyle>
            <a:lvl1pPr marL="0" indent="0" algn="ctr">
              <a:buNone/>
              <a:defRPr sz="1943"/>
            </a:lvl1pPr>
            <a:lvl2pPr marL="370161" indent="0" algn="ctr">
              <a:buNone/>
              <a:defRPr sz="1619"/>
            </a:lvl2pPr>
            <a:lvl3pPr marL="740321" indent="0" algn="ctr">
              <a:buNone/>
              <a:defRPr sz="1457"/>
            </a:lvl3pPr>
            <a:lvl4pPr marL="1110482" indent="0" algn="ctr">
              <a:buNone/>
              <a:defRPr sz="1295"/>
            </a:lvl4pPr>
            <a:lvl5pPr marL="1480642" indent="0" algn="ctr">
              <a:buNone/>
              <a:defRPr sz="1295"/>
            </a:lvl5pPr>
            <a:lvl6pPr marL="1850803" indent="0" algn="ctr">
              <a:buNone/>
              <a:defRPr sz="1295"/>
            </a:lvl6pPr>
            <a:lvl7pPr marL="2220963" indent="0" algn="ctr">
              <a:buNone/>
              <a:defRPr sz="1295"/>
            </a:lvl7pPr>
            <a:lvl8pPr marL="2591124" indent="0" algn="ctr">
              <a:buNone/>
              <a:defRPr sz="1295"/>
            </a:lvl8pPr>
            <a:lvl9pPr marL="2961284" indent="0" algn="ctr">
              <a:buNone/>
              <a:defRPr sz="129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50438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446768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975"/>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2038844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575" y="2665928"/>
            <a:ext cx="6517481" cy="4448156"/>
          </a:xfrm>
        </p:spPr>
        <p:txBody>
          <a:bodyPr anchor="b"/>
          <a:lstStyle>
            <a:lvl1pPr>
              <a:defRPr sz="485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575" y="7156165"/>
            <a:ext cx="6517481" cy="2339181"/>
          </a:xfrm>
        </p:spPr>
        <p:txBody>
          <a:bodyPr/>
          <a:lstStyle>
            <a:lvl1pPr marL="0" indent="0">
              <a:buNone/>
              <a:defRPr sz="1943">
                <a:solidFill>
                  <a:schemeClr val="tx1"/>
                </a:solidFill>
              </a:defRPr>
            </a:lvl1pPr>
            <a:lvl2pPr marL="370161" indent="0">
              <a:buNone/>
              <a:defRPr sz="1619">
                <a:solidFill>
                  <a:schemeClr val="tx1">
                    <a:tint val="75000"/>
                  </a:schemeClr>
                </a:solidFill>
              </a:defRPr>
            </a:lvl2pPr>
            <a:lvl3pPr marL="740321" indent="0">
              <a:buNone/>
              <a:defRPr sz="1457">
                <a:solidFill>
                  <a:schemeClr val="tx1">
                    <a:tint val="75000"/>
                  </a:schemeClr>
                </a:solidFill>
              </a:defRPr>
            </a:lvl3pPr>
            <a:lvl4pPr marL="1110482" indent="0">
              <a:buNone/>
              <a:defRPr sz="1295">
                <a:solidFill>
                  <a:schemeClr val="tx1">
                    <a:tint val="75000"/>
                  </a:schemeClr>
                </a:solidFill>
              </a:defRPr>
            </a:lvl4pPr>
            <a:lvl5pPr marL="1480642" indent="0">
              <a:buNone/>
              <a:defRPr sz="1295">
                <a:solidFill>
                  <a:schemeClr val="tx1">
                    <a:tint val="75000"/>
                  </a:schemeClr>
                </a:solidFill>
              </a:defRPr>
            </a:lvl5pPr>
            <a:lvl6pPr marL="1850803" indent="0">
              <a:buNone/>
              <a:defRPr sz="1295">
                <a:solidFill>
                  <a:schemeClr val="tx1">
                    <a:tint val="75000"/>
                  </a:schemeClr>
                </a:solidFill>
              </a:defRPr>
            </a:lvl6pPr>
            <a:lvl7pPr marL="2220963" indent="0">
              <a:buNone/>
              <a:defRPr sz="1295">
                <a:solidFill>
                  <a:schemeClr val="tx1">
                    <a:tint val="75000"/>
                  </a:schemeClr>
                </a:solidFill>
              </a:defRPr>
            </a:lvl7pPr>
            <a:lvl8pPr marL="2591124" indent="0">
              <a:buNone/>
              <a:defRPr sz="1295">
                <a:solidFill>
                  <a:schemeClr val="tx1">
                    <a:tint val="75000"/>
                  </a:schemeClr>
                </a:solidFill>
              </a:defRPr>
            </a:lvl8pPr>
            <a:lvl9pPr marL="2961284" indent="0">
              <a:buNone/>
              <a:defRPr sz="1295">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16091441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510" y="2846623"/>
            <a:ext cx="3211513" cy="67848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5478" y="2846623"/>
            <a:ext cx="3211513" cy="67848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22549747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495" y="569327"/>
            <a:ext cx="6517481" cy="206689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495" y="2621370"/>
            <a:ext cx="3196753" cy="1284692"/>
          </a:xfrm>
        </p:spPr>
        <p:txBody>
          <a:bodyPr anchor="b"/>
          <a:lstStyle>
            <a:lvl1pPr marL="0" indent="0">
              <a:buNone/>
              <a:defRPr sz="1943" b="1"/>
            </a:lvl1pPr>
            <a:lvl2pPr marL="370161" indent="0">
              <a:buNone/>
              <a:defRPr sz="1619" b="1"/>
            </a:lvl2pPr>
            <a:lvl3pPr marL="740321" indent="0">
              <a:buNone/>
              <a:defRPr sz="1457" b="1"/>
            </a:lvl3pPr>
            <a:lvl4pPr marL="1110482" indent="0">
              <a:buNone/>
              <a:defRPr sz="1295" b="1"/>
            </a:lvl4pPr>
            <a:lvl5pPr marL="1480642" indent="0">
              <a:buNone/>
              <a:defRPr sz="1295" b="1"/>
            </a:lvl5pPr>
            <a:lvl6pPr marL="1850803" indent="0">
              <a:buNone/>
              <a:defRPr sz="1295" b="1"/>
            </a:lvl6pPr>
            <a:lvl7pPr marL="2220963" indent="0">
              <a:buNone/>
              <a:defRPr sz="1295" b="1"/>
            </a:lvl7pPr>
            <a:lvl8pPr marL="2591124" indent="0">
              <a:buNone/>
              <a:defRPr sz="1295" b="1"/>
            </a:lvl8pPr>
            <a:lvl9pPr marL="2961284" indent="0">
              <a:buNone/>
              <a:defRPr sz="1295" b="1"/>
            </a:lvl9pPr>
          </a:lstStyle>
          <a:p>
            <a:pPr lvl="0"/>
            <a:r>
              <a:rPr lang="ja-JP" altLang="en-US"/>
              <a:t>マスター テキストの書式設定</a:t>
            </a:r>
          </a:p>
        </p:txBody>
      </p:sp>
      <p:sp>
        <p:nvSpPr>
          <p:cNvPr id="4" name="Content Placeholder 3"/>
          <p:cNvSpPr>
            <a:spLocks noGrp="1"/>
          </p:cNvSpPr>
          <p:nvPr>
            <p:ph sz="half" idx="2"/>
          </p:nvPr>
        </p:nvSpPr>
        <p:spPr>
          <a:xfrm>
            <a:off x="520495" y="3906062"/>
            <a:ext cx="3196753" cy="574522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5479" y="2621370"/>
            <a:ext cx="3212496" cy="1284692"/>
          </a:xfrm>
        </p:spPr>
        <p:txBody>
          <a:bodyPr anchor="b"/>
          <a:lstStyle>
            <a:lvl1pPr marL="0" indent="0">
              <a:buNone/>
              <a:defRPr sz="1943" b="1"/>
            </a:lvl1pPr>
            <a:lvl2pPr marL="370161" indent="0">
              <a:buNone/>
              <a:defRPr sz="1619" b="1"/>
            </a:lvl2pPr>
            <a:lvl3pPr marL="740321" indent="0">
              <a:buNone/>
              <a:defRPr sz="1457" b="1"/>
            </a:lvl3pPr>
            <a:lvl4pPr marL="1110482" indent="0">
              <a:buNone/>
              <a:defRPr sz="1295" b="1"/>
            </a:lvl4pPr>
            <a:lvl5pPr marL="1480642" indent="0">
              <a:buNone/>
              <a:defRPr sz="1295" b="1"/>
            </a:lvl5pPr>
            <a:lvl6pPr marL="1850803" indent="0">
              <a:buNone/>
              <a:defRPr sz="1295" b="1"/>
            </a:lvl6pPr>
            <a:lvl7pPr marL="2220963" indent="0">
              <a:buNone/>
              <a:defRPr sz="1295" b="1"/>
            </a:lvl7pPr>
            <a:lvl8pPr marL="2591124" indent="0">
              <a:buNone/>
              <a:defRPr sz="1295" b="1"/>
            </a:lvl8pPr>
            <a:lvl9pPr marL="2961284" indent="0">
              <a:buNone/>
              <a:defRPr sz="1295" b="1"/>
            </a:lvl9pPr>
          </a:lstStyle>
          <a:p>
            <a:pPr lvl="0"/>
            <a:r>
              <a:rPr lang="ja-JP" altLang="en-US"/>
              <a:t>マスター テキストの書式設定</a:t>
            </a:r>
          </a:p>
        </p:txBody>
      </p:sp>
      <p:sp>
        <p:nvSpPr>
          <p:cNvPr id="6" name="Content Placeholder 5"/>
          <p:cNvSpPr>
            <a:spLocks noGrp="1"/>
          </p:cNvSpPr>
          <p:nvPr>
            <p:ph sz="quarter" idx="4"/>
          </p:nvPr>
        </p:nvSpPr>
        <p:spPr>
          <a:xfrm>
            <a:off x="3825479" y="3906062"/>
            <a:ext cx="3212496" cy="574522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308422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17159359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38771337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494" y="712893"/>
            <a:ext cx="2437168" cy="2495127"/>
          </a:xfrm>
        </p:spPr>
        <p:txBody>
          <a:bodyPr anchor="b"/>
          <a:lstStyle>
            <a:lvl1pPr>
              <a:defRPr sz="2591"/>
            </a:lvl1pPr>
          </a:lstStyle>
          <a:p>
            <a:r>
              <a:rPr lang="ja-JP" altLang="en-US"/>
              <a:t>マスター タイトルの書式設定</a:t>
            </a:r>
            <a:endParaRPr lang="en-US" dirty="0"/>
          </a:p>
        </p:txBody>
      </p:sp>
      <p:sp>
        <p:nvSpPr>
          <p:cNvPr id="3" name="Content Placeholder 2"/>
          <p:cNvSpPr>
            <a:spLocks noGrp="1"/>
          </p:cNvSpPr>
          <p:nvPr>
            <p:ph idx="1"/>
          </p:nvPr>
        </p:nvSpPr>
        <p:spPr>
          <a:xfrm>
            <a:off x="3212497" y="1539655"/>
            <a:ext cx="3825479" cy="7599245"/>
          </a:xfrm>
        </p:spPr>
        <p:txBody>
          <a:bodyPr/>
          <a:lstStyle>
            <a:lvl1pPr>
              <a:defRPr sz="2591"/>
            </a:lvl1pPr>
            <a:lvl2pPr>
              <a:defRPr sz="2267"/>
            </a:lvl2pPr>
            <a:lvl3pPr>
              <a:defRPr sz="1943"/>
            </a:lvl3pPr>
            <a:lvl4pPr>
              <a:defRPr sz="1619"/>
            </a:lvl4pPr>
            <a:lvl5pPr>
              <a:defRPr sz="1619"/>
            </a:lvl5pPr>
            <a:lvl6pPr>
              <a:defRPr sz="1619"/>
            </a:lvl6pPr>
            <a:lvl7pPr>
              <a:defRPr sz="1619"/>
            </a:lvl7pPr>
            <a:lvl8pPr>
              <a:defRPr sz="1619"/>
            </a:lvl8pPr>
            <a:lvl9pPr>
              <a:defRPr sz="161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494" y="3208020"/>
            <a:ext cx="2437168" cy="5943254"/>
          </a:xfrm>
        </p:spPr>
        <p:txBody>
          <a:bodyPr/>
          <a:lstStyle>
            <a:lvl1pPr marL="0" indent="0">
              <a:buNone/>
              <a:defRPr sz="1295"/>
            </a:lvl1pPr>
            <a:lvl2pPr marL="370161" indent="0">
              <a:buNone/>
              <a:defRPr sz="1133"/>
            </a:lvl2pPr>
            <a:lvl3pPr marL="740321" indent="0">
              <a:buNone/>
              <a:defRPr sz="972"/>
            </a:lvl3pPr>
            <a:lvl4pPr marL="1110482" indent="0">
              <a:buNone/>
              <a:defRPr sz="810"/>
            </a:lvl4pPr>
            <a:lvl5pPr marL="1480642" indent="0">
              <a:buNone/>
              <a:defRPr sz="810"/>
            </a:lvl5pPr>
            <a:lvl6pPr marL="1850803" indent="0">
              <a:buNone/>
              <a:defRPr sz="810"/>
            </a:lvl6pPr>
            <a:lvl7pPr marL="2220963" indent="0">
              <a:buNone/>
              <a:defRPr sz="810"/>
            </a:lvl7pPr>
            <a:lvl8pPr marL="2591124" indent="0">
              <a:buNone/>
              <a:defRPr sz="810"/>
            </a:lvl8pPr>
            <a:lvl9pPr marL="2961284" indent="0">
              <a:buNone/>
              <a:defRPr sz="81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16801192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494" y="712893"/>
            <a:ext cx="2437168" cy="2495127"/>
          </a:xfrm>
        </p:spPr>
        <p:txBody>
          <a:bodyPr anchor="b"/>
          <a:lstStyle>
            <a:lvl1pPr>
              <a:defRPr sz="259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2497" y="1539655"/>
            <a:ext cx="3825479" cy="7599245"/>
          </a:xfrm>
        </p:spPr>
        <p:txBody>
          <a:bodyPr anchor="t"/>
          <a:lstStyle>
            <a:lvl1pPr marL="0" indent="0">
              <a:buNone/>
              <a:defRPr sz="2591"/>
            </a:lvl1pPr>
            <a:lvl2pPr marL="370161" indent="0">
              <a:buNone/>
              <a:defRPr sz="2267"/>
            </a:lvl2pPr>
            <a:lvl3pPr marL="740321" indent="0">
              <a:buNone/>
              <a:defRPr sz="1943"/>
            </a:lvl3pPr>
            <a:lvl4pPr marL="1110482" indent="0">
              <a:buNone/>
              <a:defRPr sz="1619"/>
            </a:lvl4pPr>
            <a:lvl5pPr marL="1480642" indent="0">
              <a:buNone/>
              <a:defRPr sz="1619"/>
            </a:lvl5pPr>
            <a:lvl6pPr marL="1850803" indent="0">
              <a:buNone/>
              <a:defRPr sz="1619"/>
            </a:lvl6pPr>
            <a:lvl7pPr marL="2220963" indent="0">
              <a:buNone/>
              <a:defRPr sz="1619"/>
            </a:lvl7pPr>
            <a:lvl8pPr marL="2591124" indent="0">
              <a:buNone/>
              <a:defRPr sz="1619"/>
            </a:lvl8pPr>
            <a:lvl9pPr marL="2961284" indent="0">
              <a:buNone/>
              <a:defRPr sz="1619"/>
            </a:lvl9pPr>
          </a:lstStyle>
          <a:p>
            <a:r>
              <a:rPr lang="ja-JP" altLang="en-US"/>
              <a:t>図を追加</a:t>
            </a:r>
            <a:endParaRPr lang="en-US" dirty="0"/>
          </a:p>
        </p:txBody>
      </p:sp>
      <p:sp>
        <p:nvSpPr>
          <p:cNvPr id="4" name="Text Placeholder 3"/>
          <p:cNvSpPr>
            <a:spLocks noGrp="1"/>
          </p:cNvSpPr>
          <p:nvPr>
            <p:ph type="body" sz="half" idx="2"/>
          </p:nvPr>
        </p:nvSpPr>
        <p:spPr>
          <a:xfrm>
            <a:off x="520494" y="3208020"/>
            <a:ext cx="2437168" cy="5943254"/>
          </a:xfrm>
        </p:spPr>
        <p:txBody>
          <a:bodyPr/>
          <a:lstStyle>
            <a:lvl1pPr marL="0" indent="0">
              <a:buNone/>
              <a:defRPr sz="1295"/>
            </a:lvl1pPr>
            <a:lvl2pPr marL="370161" indent="0">
              <a:buNone/>
              <a:defRPr sz="1133"/>
            </a:lvl2pPr>
            <a:lvl3pPr marL="740321" indent="0">
              <a:buNone/>
              <a:defRPr sz="972"/>
            </a:lvl3pPr>
            <a:lvl4pPr marL="1110482" indent="0">
              <a:buNone/>
              <a:defRPr sz="810"/>
            </a:lvl4pPr>
            <a:lvl5pPr marL="1480642" indent="0">
              <a:buNone/>
              <a:defRPr sz="810"/>
            </a:lvl5pPr>
            <a:lvl6pPr marL="1850803" indent="0">
              <a:buNone/>
              <a:defRPr sz="810"/>
            </a:lvl6pPr>
            <a:lvl7pPr marL="2220963" indent="0">
              <a:buNone/>
              <a:defRPr sz="810"/>
            </a:lvl7pPr>
            <a:lvl8pPr marL="2591124" indent="0">
              <a:buNone/>
              <a:defRPr sz="810"/>
            </a:lvl8pPr>
            <a:lvl9pPr marL="2961284" indent="0">
              <a:buNone/>
              <a:defRPr sz="81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39543932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37523591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7621" y="569325"/>
            <a:ext cx="1629370" cy="906216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510" y="569325"/>
            <a:ext cx="4793655" cy="906216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DB7D4B6-AA43-4B4F-8F4B-DE9660EB68E3}" type="datetimeFigureOut">
              <a:rPr kumimoji="1" lang="ja-JP" altLang="en-US" smtClean="0"/>
              <a:pPr/>
              <a:t>2026/5/22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1428630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03766" y="4211354"/>
            <a:ext cx="5245681" cy="2848113"/>
          </a:xfrm>
        </p:spPr>
        <p:txBody>
          <a:bodyPr anchor="b"/>
          <a:lstStyle>
            <a:lvl1pPr algn="l">
              <a:defRPr sz="3306"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3766" y="7059465"/>
            <a:ext cx="5245681" cy="1341587"/>
          </a:xfrm>
        </p:spPr>
        <p:txBody>
          <a:bodyPr anchor="t"/>
          <a:lstStyle>
            <a:lvl1pPr marL="0" indent="0" algn="l">
              <a:buNone/>
              <a:defRPr sz="1653">
                <a:solidFill>
                  <a:schemeClr val="tx1">
                    <a:lumMod val="50000"/>
                    <a:lumOff val="50000"/>
                  </a:schemeClr>
                </a:solidFill>
              </a:defRPr>
            </a:lvl1pPr>
            <a:lvl2pPr marL="377830" indent="0">
              <a:buNone/>
              <a:defRPr sz="1488">
                <a:solidFill>
                  <a:schemeClr val="tx1">
                    <a:tint val="75000"/>
                  </a:schemeClr>
                </a:solidFill>
              </a:defRPr>
            </a:lvl2pPr>
            <a:lvl3pPr marL="755660" indent="0">
              <a:buNone/>
              <a:defRPr sz="1322">
                <a:solidFill>
                  <a:schemeClr val="tx1">
                    <a:tint val="75000"/>
                  </a:schemeClr>
                </a:solidFill>
              </a:defRPr>
            </a:lvl3pPr>
            <a:lvl4pPr marL="1133490" indent="0">
              <a:buNone/>
              <a:defRPr sz="1157">
                <a:solidFill>
                  <a:schemeClr val="tx1">
                    <a:tint val="75000"/>
                  </a:schemeClr>
                </a:solidFill>
              </a:defRPr>
            </a:lvl4pPr>
            <a:lvl5pPr marL="1511320" indent="0">
              <a:buNone/>
              <a:defRPr sz="1157">
                <a:solidFill>
                  <a:schemeClr val="tx1">
                    <a:tint val="75000"/>
                  </a:schemeClr>
                </a:solidFill>
              </a:defRPr>
            </a:lvl5pPr>
            <a:lvl6pPr marL="1889150" indent="0">
              <a:buNone/>
              <a:defRPr sz="1157">
                <a:solidFill>
                  <a:schemeClr val="tx1">
                    <a:tint val="75000"/>
                  </a:schemeClr>
                </a:solidFill>
              </a:defRPr>
            </a:lvl6pPr>
            <a:lvl7pPr marL="2266980" indent="0">
              <a:buNone/>
              <a:defRPr sz="1157">
                <a:solidFill>
                  <a:schemeClr val="tx1">
                    <a:tint val="75000"/>
                  </a:schemeClr>
                </a:solidFill>
              </a:defRPr>
            </a:lvl7pPr>
            <a:lvl8pPr marL="2644811" indent="0">
              <a:buNone/>
              <a:defRPr sz="1157">
                <a:solidFill>
                  <a:schemeClr val="tx1">
                    <a:tint val="75000"/>
                  </a:schemeClr>
                </a:solidFill>
              </a:defRPr>
            </a:lvl8pPr>
            <a:lvl9pPr marL="3022641" indent="0">
              <a:buNone/>
              <a:defRPr sz="115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8BD707-D9CF-40AE-B4C6-C98DA3205C09}"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30716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3767" y="950524"/>
            <a:ext cx="5245680" cy="205947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03767" y="3368918"/>
            <a:ext cx="2551979" cy="6051130"/>
          </a:xfrm>
        </p:spPr>
        <p:txBody>
          <a:bodyPr>
            <a:normAutofit/>
          </a:bodyPr>
          <a:lstStyle>
            <a:lvl1pPr>
              <a:defRPr sz="1488"/>
            </a:lvl1pPr>
            <a:lvl2pPr>
              <a:defRPr sz="1322"/>
            </a:lvl2pPr>
            <a:lvl3pPr>
              <a:defRPr sz="1157"/>
            </a:lvl3pPr>
            <a:lvl4pPr>
              <a:defRPr sz="992"/>
            </a:lvl4pPr>
            <a:lvl5pPr>
              <a:defRPr sz="992"/>
            </a:lvl5pPr>
            <a:lvl6pPr>
              <a:defRPr sz="992"/>
            </a:lvl6pPr>
            <a:lvl7pPr>
              <a:defRPr sz="992"/>
            </a:lvl7pPr>
            <a:lvl8pPr>
              <a:defRPr sz="992"/>
            </a:lvl8pPr>
            <a:lvl9pPr>
              <a:defRPr sz="99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197467" y="3368921"/>
            <a:ext cx="2551980" cy="6051131"/>
          </a:xfrm>
        </p:spPr>
        <p:txBody>
          <a:bodyPr>
            <a:normAutofit/>
          </a:bodyPr>
          <a:lstStyle>
            <a:lvl1pPr>
              <a:defRPr sz="1488"/>
            </a:lvl1pPr>
            <a:lvl2pPr>
              <a:defRPr sz="1322"/>
            </a:lvl2pPr>
            <a:lvl3pPr>
              <a:defRPr sz="1157"/>
            </a:lvl3pPr>
            <a:lvl4pPr>
              <a:defRPr sz="992"/>
            </a:lvl4pPr>
            <a:lvl5pPr>
              <a:defRPr sz="992"/>
            </a:lvl5pPr>
            <a:lvl6pPr>
              <a:defRPr sz="992"/>
            </a:lvl6pPr>
            <a:lvl7pPr>
              <a:defRPr sz="992"/>
            </a:lvl7pPr>
            <a:lvl8pPr>
              <a:defRPr sz="992"/>
            </a:lvl8pPr>
            <a:lvl9pPr>
              <a:defRPr sz="99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1144809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03767" y="950524"/>
            <a:ext cx="5245679" cy="205947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03766" y="3369533"/>
            <a:ext cx="2554097" cy="898542"/>
          </a:xfrm>
        </p:spPr>
        <p:txBody>
          <a:bodyPr anchor="b">
            <a:noAutofit/>
          </a:bodyPr>
          <a:lstStyle>
            <a:lvl1pPr marL="0" indent="0">
              <a:buNone/>
              <a:defRPr sz="1983" b="0"/>
            </a:lvl1pPr>
            <a:lvl2pPr marL="377830" indent="0">
              <a:buNone/>
              <a:defRPr sz="1653" b="1"/>
            </a:lvl2pPr>
            <a:lvl3pPr marL="755660" indent="0">
              <a:buNone/>
              <a:defRPr sz="1488" b="1"/>
            </a:lvl3pPr>
            <a:lvl4pPr marL="1133490" indent="0">
              <a:buNone/>
              <a:defRPr sz="1322" b="1"/>
            </a:lvl4pPr>
            <a:lvl5pPr marL="1511320" indent="0">
              <a:buNone/>
              <a:defRPr sz="1322" b="1"/>
            </a:lvl5pPr>
            <a:lvl6pPr marL="1889150" indent="0">
              <a:buNone/>
              <a:defRPr sz="1322" b="1"/>
            </a:lvl6pPr>
            <a:lvl7pPr marL="2266980" indent="0">
              <a:buNone/>
              <a:defRPr sz="1322" b="1"/>
            </a:lvl7pPr>
            <a:lvl8pPr marL="2644811" indent="0">
              <a:buNone/>
              <a:defRPr sz="1322" b="1"/>
            </a:lvl8pPr>
            <a:lvl9pPr marL="3022641" indent="0">
              <a:buNone/>
              <a:defRPr sz="1322" b="1"/>
            </a:lvl9pPr>
          </a:lstStyle>
          <a:p>
            <a:pPr lvl="0"/>
            <a:r>
              <a:rPr lang="ja-JP" altLang="en-US"/>
              <a:t>マスター テキストの書式設定</a:t>
            </a:r>
          </a:p>
        </p:txBody>
      </p:sp>
      <p:sp>
        <p:nvSpPr>
          <p:cNvPr id="4" name="Content Placeholder 3"/>
          <p:cNvSpPr>
            <a:spLocks noGrp="1"/>
          </p:cNvSpPr>
          <p:nvPr>
            <p:ph sz="half" idx="2"/>
          </p:nvPr>
        </p:nvSpPr>
        <p:spPr>
          <a:xfrm>
            <a:off x="503766" y="4268077"/>
            <a:ext cx="2554097" cy="515197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195348" y="3369533"/>
            <a:ext cx="2554097" cy="898542"/>
          </a:xfrm>
        </p:spPr>
        <p:txBody>
          <a:bodyPr anchor="b">
            <a:noAutofit/>
          </a:bodyPr>
          <a:lstStyle>
            <a:lvl1pPr marL="0" indent="0">
              <a:buNone/>
              <a:defRPr sz="1983" b="0"/>
            </a:lvl1pPr>
            <a:lvl2pPr marL="377830" indent="0">
              <a:buNone/>
              <a:defRPr sz="1653" b="1"/>
            </a:lvl2pPr>
            <a:lvl3pPr marL="755660" indent="0">
              <a:buNone/>
              <a:defRPr sz="1488" b="1"/>
            </a:lvl3pPr>
            <a:lvl4pPr marL="1133490" indent="0">
              <a:buNone/>
              <a:defRPr sz="1322" b="1"/>
            </a:lvl4pPr>
            <a:lvl5pPr marL="1511320" indent="0">
              <a:buNone/>
              <a:defRPr sz="1322" b="1"/>
            </a:lvl5pPr>
            <a:lvl6pPr marL="1889150" indent="0">
              <a:buNone/>
              <a:defRPr sz="1322" b="1"/>
            </a:lvl6pPr>
            <a:lvl7pPr marL="2266980" indent="0">
              <a:buNone/>
              <a:defRPr sz="1322" b="1"/>
            </a:lvl7pPr>
            <a:lvl8pPr marL="2644811" indent="0">
              <a:buNone/>
              <a:defRPr sz="1322" b="1"/>
            </a:lvl8pPr>
            <a:lvl9pPr marL="3022641" indent="0">
              <a:buNone/>
              <a:defRPr sz="1322" b="1"/>
            </a:lvl9pPr>
          </a:lstStyle>
          <a:p>
            <a:pPr lvl="0"/>
            <a:r>
              <a:rPr lang="ja-JP" altLang="en-US"/>
              <a:t>マスター テキストの書式設定</a:t>
            </a:r>
          </a:p>
        </p:txBody>
      </p:sp>
      <p:sp>
        <p:nvSpPr>
          <p:cNvPr id="6" name="Content Placeholder 5"/>
          <p:cNvSpPr>
            <a:spLocks noGrp="1"/>
          </p:cNvSpPr>
          <p:nvPr>
            <p:ph sz="quarter" idx="4"/>
          </p:nvPr>
        </p:nvSpPr>
        <p:spPr>
          <a:xfrm>
            <a:off x="3195348" y="4268077"/>
            <a:ext cx="2554097" cy="515197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5/22/2026</a:t>
            </a:fld>
            <a:endParaRPr lang="en-US"/>
          </a:p>
        </p:txBody>
      </p:sp>
      <p:sp>
        <p:nvSpPr>
          <p:cNvPr id="8" name="Footer Placeholder 7"/>
          <p:cNvSpPr>
            <a:spLocks noGrp="1"/>
          </p:cNvSpPr>
          <p:nvPr>
            <p:ph type="ftr" sz="quarter" idx="11"/>
          </p:nvPr>
        </p:nvSpPr>
        <p:spPr/>
        <p:txBody>
          <a:bodyPr/>
          <a:lstStyle/>
          <a:p>
            <a:endParaRPr lang="ja-JP" altLang="en-US"/>
          </a:p>
        </p:txBody>
      </p:sp>
      <p:sp>
        <p:nvSpPr>
          <p:cNvPr id="9" name="Slide Number Placeholder 8"/>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2972125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03766" y="950524"/>
            <a:ext cx="5245680" cy="205947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5/22/2026</a:t>
            </a:fld>
            <a:endParaRPr lang="en-US"/>
          </a:p>
        </p:txBody>
      </p:sp>
      <p:sp>
        <p:nvSpPr>
          <p:cNvPr id="4" name="Footer Placeholder 3"/>
          <p:cNvSpPr>
            <a:spLocks noGrp="1"/>
          </p:cNvSpPr>
          <p:nvPr>
            <p:ph type="ftr" sz="quarter" idx="11"/>
          </p:nvPr>
        </p:nvSpPr>
        <p:spPr/>
        <p:txBody>
          <a:bodyPr/>
          <a:lstStyle/>
          <a:p>
            <a:endParaRPr lang="ja-JP" altLang="en-US"/>
          </a:p>
        </p:txBody>
      </p:sp>
      <p:sp>
        <p:nvSpPr>
          <p:cNvPr id="5" name="Slide Number Placeholder 4"/>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2874170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5/22/2026</a:t>
            </a:fld>
            <a:endParaRPr lang="en-US"/>
          </a:p>
        </p:txBody>
      </p:sp>
      <p:sp>
        <p:nvSpPr>
          <p:cNvPr id="3" name="Footer Placeholder 2"/>
          <p:cNvSpPr>
            <a:spLocks noGrp="1"/>
          </p:cNvSpPr>
          <p:nvPr>
            <p:ph type="ftr" sz="quarter" idx="11"/>
          </p:nvPr>
        </p:nvSpPr>
        <p:spPr/>
        <p:txBody>
          <a:bodyPr/>
          <a:lstStyle/>
          <a:p>
            <a:endParaRPr lang="ja-JP" altLang="en-US"/>
          </a:p>
        </p:txBody>
      </p:sp>
      <p:sp>
        <p:nvSpPr>
          <p:cNvPr id="4" name="Slide Number Placeholder 3"/>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305562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03766" y="2336712"/>
            <a:ext cx="2305775" cy="1993460"/>
          </a:xfrm>
        </p:spPr>
        <p:txBody>
          <a:bodyPr anchor="b">
            <a:normAutofit/>
          </a:bodyPr>
          <a:lstStyle>
            <a:lvl1pPr>
              <a:defRPr sz="1653"/>
            </a:lvl1pPr>
          </a:lstStyle>
          <a:p>
            <a:r>
              <a:rPr lang="ja-JP" altLang="en-US"/>
              <a:t>マスター タイトルの書式設定</a:t>
            </a:r>
            <a:endParaRPr lang="en-US" dirty="0"/>
          </a:p>
        </p:txBody>
      </p:sp>
      <p:sp>
        <p:nvSpPr>
          <p:cNvPr id="3" name="Content Placeholder 2"/>
          <p:cNvSpPr>
            <a:spLocks noGrp="1"/>
          </p:cNvSpPr>
          <p:nvPr>
            <p:ph idx="1"/>
          </p:nvPr>
        </p:nvSpPr>
        <p:spPr>
          <a:xfrm>
            <a:off x="2951263" y="802902"/>
            <a:ext cx="2798183" cy="8617148"/>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03766" y="4330171"/>
            <a:ext cx="2305775" cy="4029826"/>
          </a:xfrm>
        </p:spPr>
        <p:txBody>
          <a:bodyPr>
            <a:normAutofit/>
          </a:bodyPr>
          <a:lstStyle>
            <a:lvl1pPr marL="0" indent="0">
              <a:buNone/>
              <a:defRPr sz="1157"/>
            </a:lvl1pPr>
            <a:lvl2pPr marL="283373" indent="0">
              <a:buNone/>
              <a:defRPr sz="868"/>
            </a:lvl2pPr>
            <a:lvl3pPr marL="566745" indent="0">
              <a:buNone/>
              <a:defRPr sz="744"/>
            </a:lvl3pPr>
            <a:lvl4pPr marL="850118" indent="0">
              <a:buNone/>
              <a:defRPr sz="620"/>
            </a:lvl4pPr>
            <a:lvl5pPr marL="1133490" indent="0">
              <a:buNone/>
              <a:defRPr sz="620"/>
            </a:lvl5pPr>
            <a:lvl6pPr marL="1416863" indent="0">
              <a:buNone/>
              <a:defRPr sz="620"/>
            </a:lvl6pPr>
            <a:lvl7pPr marL="1700235" indent="0">
              <a:buNone/>
              <a:defRPr sz="620"/>
            </a:lvl7pPr>
            <a:lvl8pPr marL="1983608" indent="0">
              <a:buNone/>
              <a:defRPr sz="620"/>
            </a:lvl8pPr>
            <a:lvl9pPr marL="2266980"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8BD707-D9CF-40AE-B4C6-C98DA3205C09}"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225913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03766" y="7485380"/>
            <a:ext cx="5245680" cy="883691"/>
          </a:xfrm>
        </p:spPr>
        <p:txBody>
          <a:bodyPr anchor="b">
            <a:normAutofit/>
          </a:bodyPr>
          <a:lstStyle>
            <a:lvl1pPr algn="l">
              <a:defRPr sz="1983"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03766" y="950525"/>
            <a:ext cx="5245680" cy="5996471"/>
          </a:xfrm>
        </p:spPr>
        <p:txBody>
          <a:bodyPr anchor="t">
            <a:normAutofit/>
          </a:bodyPr>
          <a:lstStyle>
            <a:lvl1pPr marL="0" indent="0" algn="ctr">
              <a:buNone/>
              <a:defRPr sz="1322"/>
            </a:lvl1pPr>
            <a:lvl2pPr marL="377830" indent="0">
              <a:buNone/>
              <a:defRPr sz="1322"/>
            </a:lvl2pPr>
            <a:lvl3pPr marL="755660" indent="0">
              <a:buNone/>
              <a:defRPr sz="1322"/>
            </a:lvl3pPr>
            <a:lvl4pPr marL="1133490" indent="0">
              <a:buNone/>
              <a:defRPr sz="1322"/>
            </a:lvl4pPr>
            <a:lvl5pPr marL="1511320" indent="0">
              <a:buNone/>
              <a:defRPr sz="1322"/>
            </a:lvl5pPr>
            <a:lvl6pPr marL="1889150" indent="0">
              <a:buNone/>
              <a:defRPr sz="1322"/>
            </a:lvl6pPr>
            <a:lvl7pPr marL="2266980" indent="0">
              <a:buNone/>
              <a:defRPr sz="1322"/>
            </a:lvl7pPr>
            <a:lvl8pPr marL="2644811" indent="0">
              <a:buNone/>
              <a:defRPr sz="1322"/>
            </a:lvl8pPr>
            <a:lvl9pPr marL="3022641" indent="0">
              <a:buNone/>
              <a:defRPr sz="1322"/>
            </a:lvl9pPr>
          </a:lstStyle>
          <a:p>
            <a:r>
              <a:rPr lang="ja-JP" altLang="en-US"/>
              <a:t>図を追加</a:t>
            </a:r>
            <a:endParaRPr lang="en-US" dirty="0"/>
          </a:p>
        </p:txBody>
      </p:sp>
      <p:sp>
        <p:nvSpPr>
          <p:cNvPr id="4" name="Text Placeholder 3"/>
          <p:cNvSpPr>
            <a:spLocks noGrp="1"/>
          </p:cNvSpPr>
          <p:nvPr>
            <p:ph type="body" sz="half" idx="2"/>
          </p:nvPr>
        </p:nvSpPr>
        <p:spPr>
          <a:xfrm>
            <a:off x="503766" y="8369072"/>
            <a:ext cx="5245680" cy="1050978"/>
          </a:xfrm>
        </p:spPr>
        <p:txBody>
          <a:bodyPr>
            <a:normAutofit/>
          </a:bodyPr>
          <a:lstStyle>
            <a:lvl1pPr marL="0" indent="0">
              <a:buNone/>
              <a:defRPr sz="992"/>
            </a:lvl1pPr>
            <a:lvl2pPr marL="377830" indent="0">
              <a:buNone/>
              <a:defRPr sz="992"/>
            </a:lvl2pPr>
            <a:lvl3pPr marL="755660" indent="0">
              <a:buNone/>
              <a:defRPr sz="826"/>
            </a:lvl3pPr>
            <a:lvl4pPr marL="1133490" indent="0">
              <a:buNone/>
              <a:defRPr sz="744"/>
            </a:lvl4pPr>
            <a:lvl5pPr marL="1511320" indent="0">
              <a:buNone/>
              <a:defRPr sz="744"/>
            </a:lvl5pPr>
            <a:lvl6pPr marL="1889150" indent="0">
              <a:buNone/>
              <a:defRPr sz="744"/>
            </a:lvl6pPr>
            <a:lvl7pPr marL="2266980" indent="0">
              <a:buNone/>
              <a:defRPr sz="744"/>
            </a:lvl7pPr>
            <a:lvl8pPr marL="2644811" indent="0">
              <a:buNone/>
              <a:defRPr sz="744"/>
            </a:lvl8pPr>
            <a:lvl9pPr marL="3022641" indent="0">
              <a:buNone/>
              <a:defRPr sz="74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8BD707-D9CF-40AE-B4C6-C98DA3205C09}"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465429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996" y="-13203"/>
            <a:ext cx="7579074" cy="10719806"/>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3767" y="950524"/>
            <a:ext cx="5245679" cy="205947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03766" y="3368921"/>
            <a:ext cx="5245680" cy="605113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466845" y="9420052"/>
            <a:ext cx="565359" cy="569325"/>
          </a:xfrm>
          <a:prstGeom prst="rect">
            <a:avLst/>
          </a:prstGeom>
        </p:spPr>
        <p:txBody>
          <a:bodyPr vert="horz" lIns="91440" tIns="45720" rIns="91440" bIns="45720" rtlCol="0" anchor="ctr"/>
          <a:lstStyle>
            <a:lvl1pPr algn="r">
              <a:defRPr sz="744">
                <a:solidFill>
                  <a:schemeClr val="tx1">
                    <a:tint val="75000"/>
                  </a:schemeClr>
                </a:solidFill>
              </a:defRPr>
            </a:lvl1pPr>
          </a:lstStyle>
          <a:p>
            <a:fld id="{1D8BD707-D9CF-40AE-B4C6-C98DA3205C09}" type="datetimeFigureOut">
              <a:rPr lang="en-US" smtClean="0"/>
              <a:t>5/22/2026</a:t>
            </a:fld>
            <a:endParaRPr lang="en-US"/>
          </a:p>
        </p:txBody>
      </p:sp>
      <p:sp>
        <p:nvSpPr>
          <p:cNvPr id="5" name="Footer Placeholder 4"/>
          <p:cNvSpPr>
            <a:spLocks noGrp="1"/>
          </p:cNvSpPr>
          <p:nvPr>
            <p:ph type="ftr" sz="quarter" idx="3"/>
          </p:nvPr>
        </p:nvSpPr>
        <p:spPr>
          <a:xfrm>
            <a:off x="503766" y="9420052"/>
            <a:ext cx="3820374" cy="569325"/>
          </a:xfrm>
          <a:prstGeom prst="rect">
            <a:avLst/>
          </a:prstGeom>
        </p:spPr>
        <p:txBody>
          <a:bodyPr vert="horz" lIns="91440" tIns="45720" rIns="91440" bIns="45720" rtlCol="0" anchor="ctr"/>
          <a:lstStyle>
            <a:lvl1pPr algn="l">
              <a:defRPr sz="744">
                <a:solidFill>
                  <a:schemeClr val="tx1">
                    <a:tint val="75000"/>
                  </a:schemeClr>
                </a:solidFill>
              </a:defRPr>
            </a:lvl1pPr>
          </a:lstStyle>
          <a:p>
            <a:endParaRPr lang="ja-JP" altLang="en-US"/>
          </a:p>
        </p:txBody>
      </p:sp>
      <p:sp>
        <p:nvSpPr>
          <p:cNvPr id="6" name="Slide Number Placeholder 5"/>
          <p:cNvSpPr>
            <a:spLocks noGrp="1"/>
          </p:cNvSpPr>
          <p:nvPr>
            <p:ph type="sldNum" sz="quarter" idx="4"/>
          </p:nvPr>
        </p:nvSpPr>
        <p:spPr>
          <a:xfrm>
            <a:off x="5325809" y="9420052"/>
            <a:ext cx="423638" cy="569325"/>
          </a:xfrm>
          <a:prstGeom prst="rect">
            <a:avLst/>
          </a:prstGeom>
        </p:spPr>
        <p:txBody>
          <a:bodyPr vert="horz" lIns="91440" tIns="45720" rIns="91440" bIns="45720" rtlCol="0" anchor="ctr"/>
          <a:lstStyle>
            <a:lvl1pPr algn="r">
              <a:defRPr sz="744">
                <a:solidFill>
                  <a:schemeClr val="accent1"/>
                </a:solidFill>
              </a:defRPr>
            </a:lvl1pPr>
          </a:lstStyle>
          <a:p>
            <a:pPr marL="25400">
              <a:lnSpc>
                <a:spcPct val="100000"/>
              </a:lnSpc>
              <a:spcBef>
                <a:spcPts val="80"/>
              </a:spcBef>
            </a:pPr>
            <a:fld id="{81D60167-4931-47E6-BA6A-407CBD079E47}" type="slidenum">
              <a:rPr lang="en-US" altLang="ja-JP" smtClean="0"/>
              <a:t>‹#›</a:t>
            </a:fld>
            <a:endParaRPr lang="en-US" altLang="ja-JP" dirty="0"/>
          </a:p>
        </p:txBody>
      </p:sp>
    </p:spTree>
    <p:extLst>
      <p:ext uri="{BB962C8B-B14F-4D97-AF65-F5344CB8AC3E}">
        <p14:creationId xmlns:p14="http://schemas.microsoft.com/office/powerpoint/2010/main" val="1053512092"/>
      </p:ext>
    </p:extLst>
  </p:cSld>
  <p:clrMap bg1="lt1" tx1="dk1" bg2="lt2" tx2="dk2" accent1="accent1" accent2="accent2" accent3="accent3" accent4="accent4" accent5="accent5" accent6="accent6" hlink="hlink" folHlink="folHlink"/>
  <p:sldLayoutIdLst>
    <p:sldLayoutId id="2147484660" r:id="rId1"/>
    <p:sldLayoutId id="2147484661" r:id="rId2"/>
    <p:sldLayoutId id="2147484662" r:id="rId3"/>
    <p:sldLayoutId id="2147484663" r:id="rId4"/>
    <p:sldLayoutId id="2147484664" r:id="rId5"/>
    <p:sldLayoutId id="2147484665" r:id="rId6"/>
    <p:sldLayoutId id="2147484666" r:id="rId7"/>
    <p:sldLayoutId id="2147484667" r:id="rId8"/>
    <p:sldLayoutId id="2147484668" r:id="rId9"/>
    <p:sldLayoutId id="2147484669" r:id="rId10"/>
    <p:sldLayoutId id="2147484670" r:id="rId11"/>
    <p:sldLayoutId id="2147484671" r:id="rId12"/>
    <p:sldLayoutId id="2147484672" r:id="rId13"/>
    <p:sldLayoutId id="2147484673" r:id="rId14"/>
    <p:sldLayoutId id="2147484674" r:id="rId15"/>
    <p:sldLayoutId id="2147484675" r:id="rId16"/>
    <p:sldLayoutId id="2147484676" r:id="rId17"/>
  </p:sldLayoutIdLst>
  <p:txStyles>
    <p:titleStyle>
      <a:lvl1pPr algn="l" defTabSz="377830" rtl="0" eaLnBrk="1" latinLnBrk="0" hangingPunct="1">
        <a:spcBef>
          <a:spcPct val="0"/>
        </a:spcBef>
        <a:buNone/>
        <a:defRPr kumimoji="1" sz="2975"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3373" indent="-283373" algn="l" defTabSz="377830" rtl="0" eaLnBrk="1" latinLnBrk="0" hangingPunct="1">
        <a:spcBef>
          <a:spcPts val="826"/>
        </a:spcBef>
        <a:spcAft>
          <a:spcPts val="0"/>
        </a:spcAft>
        <a:buClr>
          <a:schemeClr val="accent1"/>
        </a:buClr>
        <a:buSzPct val="80000"/>
        <a:buFont typeface="Wingdings 3" charset="2"/>
        <a:buChar char=""/>
        <a:defRPr kumimoji="1" sz="1488" kern="1200">
          <a:solidFill>
            <a:schemeClr val="tx1">
              <a:lumMod val="75000"/>
              <a:lumOff val="25000"/>
            </a:schemeClr>
          </a:solidFill>
          <a:latin typeface="+mn-lt"/>
          <a:ea typeface="+mn-ea"/>
          <a:cs typeface="+mn-cs"/>
        </a:defRPr>
      </a:lvl1pPr>
      <a:lvl2pPr marL="613974" indent="-236144" algn="l" defTabSz="377830" rtl="0" eaLnBrk="1" latinLnBrk="0" hangingPunct="1">
        <a:spcBef>
          <a:spcPts val="826"/>
        </a:spcBef>
        <a:spcAft>
          <a:spcPts val="0"/>
        </a:spcAft>
        <a:buClr>
          <a:schemeClr val="accent1"/>
        </a:buClr>
        <a:buSzPct val="80000"/>
        <a:buFont typeface="Wingdings 3" charset="2"/>
        <a:buChar char=""/>
        <a:defRPr kumimoji="1" sz="1322" kern="1200">
          <a:solidFill>
            <a:schemeClr val="tx1">
              <a:lumMod val="75000"/>
              <a:lumOff val="25000"/>
            </a:schemeClr>
          </a:solidFill>
          <a:latin typeface="+mn-lt"/>
          <a:ea typeface="+mn-ea"/>
          <a:cs typeface="+mn-cs"/>
        </a:defRPr>
      </a:lvl2pPr>
      <a:lvl3pPr marL="944575" indent="-188915" algn="l" defTabSz="377830" rtl="0" eaLnBrk="1" latinLnBrk="0" hangingPunct="1">
        <a:spcBef>
          <a:spcPts val="826"/>
        </a:spcBef>
        <a:spcAft>
          <a:spcPts val="0"/>
        </a:spcAft>
        <a:buClr>
          <a:schemeClr val="accent1"/>
        </a:buClr>
        <a:buSzPct val="80000"/>
        <a:buFont typeface="Wingdings 3" charset="2"/>
        <a:buChar char=""/>
        <a:defRPr kumimoji="1" sz="1157" kern="1200">
          <a:solidFill>
            <a:schemeClr val="tx1">
              <a:lumMod val="75000"/>
              <a:lumOff val="25000"/>
            </a:schemeClr>
          </a:solidFill>
          <a:latin typeface="+mn-lt"/>
          <a:ea typeface="+mn-ea"/>
          <a:cs typeface="+mn-cs"/>
        </a:defRPr>
      </a:lvl3pPr>
      <a:lvl4pPr marL="1322405" indent="-188915" algn="l" defTabSz="377830" rtl="0" eaLnBrk="1" latinLnBrk="0" hangingPunct="1">
        <a:spcBef>
          <a:spcPts val="826"/>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4pPr>
      <a:lvl5pPr marL="1700235" indent="-188915" algn="l" defTabSz="377830" rtl="0" eaLnBrk="1" latinLnBrk="0" hangingPunct="1">
        <a:spcBef>
          <a:spcPts val="826"/>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5pPr>
      <a:lvl6pPr marL="2078065" indent="-188915" algn="l" defTabSz="377830" rtl="0" eaLnBrk="1" latinLnBrk="0" hangingPunct="1">
        <a:spcBef>
          <a:spcPts val="826"/>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6pPr>
      <a:lvl7pPr marL="2455896" indent="-188915" algn="l" defTabSz="377830" rtl="0" eaLnBrk="1" latinLnBrk="0" hangingPunct="1">
        <a:spcBef>
          <a:spcPts val="826"/>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7pPr>
      <a:lvl8pPr marL="2833726" indent="-188915" algn="l" defTabSz="377830" rtl="0" eaLnBrk="1" latinLnBrk="0" hangingPunct="1">
        <a:spcBef>
          <a:spcPts val="826"/>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8pPr>
      <a:lvl9pPr marL="3211556" indent="-188915" algn="l" defTabSz="377830" rtl="0" eaLnBrk="1" latinLnBrk="0" hangingPunct="1">
        <a:spcBef>
          <a:spcPts val="826"/>
        </a:spcBef>
        <a:spcAft>
          <a:spcPts val="0"/>
        </a:spcAft>
        <a:buClr>
          <a:schemeClr val="accent1"/>
        </a:buClr>
        <a:buSzPct val="80000"/>
        <a:buFont typeface="Wingdings 3" charset="2"/>
        <a:buChar char=""/>
        <a:defRPr kumimoji="1" sz="992" kern="1200">
          <a:solidFill>
            <a:schemeClr val="tx1">
              <a:lumMod val="75000"/>
              <a:lumOff val="25000"/>
            </a:schemeClr>
          </a:solidFill>
          <a:latin typeface="+mn-lt"/>
          <a:ea typeface="+mn-ea"/>
          <a:cs typeface="+mn-cs"/>
        </a:defRPr>
      </a:lvl9pPr>
    </p:bodyStyle>
    <p:otherStyle>
      <a:defPPr>
        <a:defRPr lang="en-US"/>
      </a:defPPr>
      <a:lvl1pPr marL="0" algn="l" defTabSz="377830" rtl="0" eaLnBrk="1" latinLnBrk="0" hangingPunct="1">
        <a:defRPr kumimoji="1" sz="1488" kern="1200">
          <a:solidFill>
            <a:schemeClr val="tx1"/>
          </a:solidFill>
          <a:latin typeface="+mn-lt"/>
          <a:ea typeface="+mn-ea"/>
          <a:cs typeface="+mn-cs"/>
        </a:defRPr>
      </a:lvl1pPr>
      <a:lvl2pPr marL="377830" algn="l" defTabSz="377830" rtl="0" eaLnBrk="1" latinLnBrk="0" hangingPunct="1">
        <a:defRPr kumimoji="1" sz="1488" kern="1200">
          <a:solidFill>
            <a:schemeClr val="tx1"/>
          </a:solidFill>
          <a:latin typeface="+mn-lt"/>
          <a:ea typeface="+mn-ea"/>
          <a:cs typeface="+mn-cs"/>
        </a:defRPr>
      </a:lvl2pPr>
      <a:lvl3pPr marL="755660" algn="l" defTabSz="377830" rtl="0" eaLnBrk="1" latinLnBrk="0" hangingPunct="1">
        <a:defRPr kumimoji="1" sz="1488" kern="1200">
          <a:solidFill>
            <a:schemeClr val="tx1"/>
          </a:solidFill>
          <a:latin typeface="+mn-lt"/>
          <a:ea typeface="+mn-ea"/>
          <a:cs typeface="+mn-cs"/>
        </a:defRPr>
      </a:lvl3pPr>
      <a:lvl4pPr marL="1133490" algn="l" defTabSz="377830" rtl="0" eaLnBrk="1" latinLnBrk="0" hangingPunct="1">
        <a:defRPr kumimoji="1" sz="1488" kern="1200">
          <a:solidFill>
            <a:schemeClr val="tx1"/>
          </a:solidFill>
          <a:latin typeface="+mn-lt"/>
          <a:ea typeface="+mn-ea"/>
          <a:cs typeface="+mn-cs"/>
        </a:defRPr>
      </a:lvl4pPr>
      <a:lvl5pPr marL="1511320" algn="l" defTabSz="377830" rtl="0" eaLnBrk="1" latinLnBrk="0" hangingPunct="1">
        <a:defRPr kumimoji="1" sz="1488" kern="1200">
          <a:solidFill>
            <a:schemeClr val="tx1"/>
          </a:solidFill>
          <a:latin typeface="+mn-lt"/>
          <a:ea typeface="+mn-ea"/>
          <a:cs typeface="+mn-cs"/>
        </a:defRPr>
      </a:lvl5pPr>
      <a:lvl6pPr marL="1889150" algn="l" defTabSz="377830" rtl="0" eaLnBrk="1" latinLnBrk="0" hangingPunct="1">
        <a:defRPr kumimoji="1" sz="1488" kern="1200">
          <a:solidFill>
            <a:schemeClr val="tx1"/>
          </a:solidFill>
          <a:latin typeface="+mn-lt"/>
          <a:ea typeface="+mn-ea"/>
          <a:cs typeface="+mn-cs"/>
        </a:defRPr>
      </a:lvl6pPr>
      <a:lvl7pPr marL="2266980" algn="l" defTabSz="377830" rtl="0" eaLnBrk="1" latinLnBrk="0" hangingPunct="1">
        <a:defRPr kumimoji="1" sz="1488" kern="1200">
          <a:solidFill>
            <a:schemeClr val="tx1"/>
          </a:solidFill>
          <a:latin typeface="+mn-lt"/>
          <a:ea typeface="+mn-ea"/>
          <a:cs typeface="+mn-cs"/>
        </a:defRPr>
      </a:lvl7pPr>
      <a:lvl8pPr marL="2644811" algn="l" defTabSz="377830" rtl="0" eaLnBrk="1" latinLnBrk="0" hangingPunct="1">
        <a:defRPr kumimoji="1" sz="1488" kern="1200">
          <a:solidFill>
            <a:schemeClr val="tx1"/>
          </a:solidFill>
          <a:latin typeface="+mn-lt"/>
          <a:ea typeface="+mn-ea"/>
          <a:cs typeface="+mn-cs"/>
        </a:defRPr>
      </a:lvl8pPr>
      <a:lvl9pPr marL="3022641" algn="l" defTabSz="377830"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511" y="569327"/>
            <a:ext cx="6517481" cy="206689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511" y="2846623"/>
            <a:ext cx="6517481" cy="678486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510" y="9911201"/>
            <a:ext cx="1700213" cy="569325"/>
          </a:xfrm>
          <a:prstGeom prst="rect">
            <a:avLst/>
          </a:prstGeom>
        </p:spPr>
        <p:txBody>
          <a:bodyPr vert="horz" lIns="91440" tIns="45720" rIns="91440" bIns="45720" rtlCol="0" anchor="ctr"/>
          <a:lstStyle>
            <a:lvl1pPr algn="l">
              <a:defRPr sz="972">
                <a:solidFill>
                  <a:schemeClr val="tx1">
                    <a:tint val="75000"/>
                  </a:schemeClr>
                </a:solidFill>
              </a:defRPr>
            </a:lvl1pPr>
          </a:lstStyle>
          <a:p>
            <a:fld id="{3DB7D4B6-AA43-4B4F-8F4B-DE9660EB68E3}" type="datetimeFigureOut">
              <a:rPr kumimoji="1" lang="ja-JP" altLang="en-US" smtClean="0"/>
              <a:pPr/>
              <a:t>2026/5/22</a:t>
            </a:fld>
            <a:endParaRPr kumimoji="1" lang="ja-JP" altLang="en-US"/>
          </a:p>
        </p:txBody>
      </p:sp>
      <p:sp>
        <p:nvSpPr>
          <p:cNvPr id="5" name="Footer Placeholder 4"/>
          <p:cNvSpPr>
            <a:spLocks noGrp="1"/>
          </p:cNvSpPr>
          <p:nvPr>
            <p:ph type="ftr" sz="quarter" idx="3"/>
          </p:nvPr>
        </p:nvSpPr>
        <p:spPr>
          <a:xfrm>
            <a:off x="2503092" y="9911201"/>
            <a:ext cx="2550319" cy="569325"/>
          </a:xfrm>
          <a:prstGeom prst="rect">
            <a:avLst/>
          </a:prstGeom>
        </p:spPr>
        <p:txBody>
          <a:bodyPr vert="horz" lIns="91440" tIns="45720" rIns="91440" bIns="45720" rtlCol="0" anchor="ctr"/>
          <a:lstStyle>
            <a:lvl1pPr algn="ctr">
              <a:defRPr sz="97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6778" y="9911201"/>
            <a:ext cx="1700213" cy="569325"/>
          </a:xfrm>
          <a:prstGeom prst="rect">
            <a:avLst/>
          </a:prstGeom>
        </p:spPr>
        <p:txBody>
          <a:bodyPr vert="horz" lIns="91440" tIns="45720" rIns="91440" bIns="45720" rtlCol="0" anchor="ctr"/>
          <a:lstStyle>
            <a:lvl1pPr algn="r">
              <a:defRPr sz="972">
                <a:solidFill>
                  <a:schemeClr val="tx1">
                    <a:tint val="75000"/>
                  </a:schemeClr>
                </a:solidFill>
              </a:defRPr>
            </a:lvl1pPr>
          </a:lstStyle>
          <a:p>
            <a:fld id="{BC3FF1E7-9574-4CB6-BAEC-4D8FA34649A8}" type="slidenum">
              <a:rPr kumimoji="1" lang="ja-JP" altLang="en-US" smtClean="0"/>
              <a:pPr/>
              <a:t>‹#›</a:t>
            </a:fld>
            <a:endParaRPr kumimoji="1" lang="ja-JP" altLang="en-US"/>
          </a:p>
        </p:txBody>
      </p:sp>
    </p:spTree>
    <p:extLst>
      <p:ext uri="{BB962C8B-B14F-4D97-AF65-F5344CB8AC3E}">
        <p14:creationId xmlns:p14="http://schemas.microsoft.com/office/powerpoint/2010/main" val="1826289457"/>
      </p:ext>
    </p:extLst>
  </p:cSld>
  <p:clrMap bg1="lt1" tx1="dk1" bg2="lt2" tx2="dk2" accent1="accent1" accent2="accent2" accent3="accent3" accent4="accent4" accent5="accent5" accent6="accent6" hlink="hlink" folHlink="folHlink"/>
  <p:sldLayoutIdLst>
    <p:sldLayoutId id="2147484678" r:id="rId1"/>
    <p:sldLayoutId id="2147484679" r:id="rId2"/>
    <p:sldLayoutId id="2147484680" r:id="rId3"/>
    <p:sldLayoutId id="2147484681" r:id="rId4"/>
    <p:sldLayoutId id="2147484682" r:id="rId5"/>
    <p:sldLayoutId id="2147484683" r:id="rId6"/>
    <p:sldLayoutId id="2147484684" r:id="rId7"/>
    <p:sldLayoutId id="2147484685" r:id="rId8"/>
    <p:sldLayoutId id="2147484686" r:id="rId9"/>
    <p:sldLayoutId id="2147484687" r:id="rId10"/>
    <p:sldLayoutId id="2147484688" r:id="rId11"/>
  </p:sldLayoutIdLst>
  <p:txStyles>
    <p:titleStyle>
      <a:lvl1pPr algn="l" defTabSz="740321" rtl="0" eaLnBrk="1" latinLnBrk="0" hangingPunct="1">
        <a:lnSpc>
          <a:spcPct val="90000"/>
        </a:lnSpc>
        <a:spcBef>
          <a:spcPct val="0"/>
        </a:spcBef>
        <a:buNone/>
        <a:defRPr kumimoji="1" sz="3562" kern="1200">
          <a:solidFill>
            <a:schemeClr val="tx1"/>
          </a:solidFill>
          <a:latin typeface="+mj-lt"/>
          <a:ea typeface="+mj-ea"/>
          <a:cs typeface="+mj-cs"/>
        </a:defRPr>
      </a:lvl1pPr>
    </p:titleStyle>
    <p:bodyStyle>
      <a:lvl1pPr marL="185080" indent="-185080" algn="l" defTabSz="740321" rtl="0" eaLnBrk="1" latinLnBrk="0" hangingPunct="1">
        <a:lnSpc>
          <a:spcPct val="90000"/>
        </a:lnSpc>
        <a:spcBef>
          <a:spcPts val="810"/>
        </a:spcBef>
        <a:buFont typeface="Arial" panose="020B0604020202020204" pitchFamily="34" charset="0"/>
        <a:buChar char="•"/>
        <a:defRPr kumimoji="1" sz="2267" kern="1200">
          <a:solidFill>
            <a:schemeClr val="tx1"/>
          </a:solidFill>
          <a:latin typeface="+mn-lt"/>
          <a:ea typeface="+mn-ea"/>
          <a:cs typeface="+mn-cs"/>
        </a:defRPr>
      </a:lvl1pPr>
      <a:lvl2pPr marL="555241" indent="-185080" algn="l" defTabSz="740321" rtl="0" eaLnBrk="1" latinLnBrk="0" hangingPunct="1">
        <a:lnSpc>
          <a:spcPct val="90000"/>
        </a:lnSpc>
        <a:spcBef>
          <a:spcPts val="405"/>
        </a:spcBef>
        <a:buFont typeface="Arial" panose="020B0604020202020204" pitchFamily="34" charset="0"/>
        <a:buChar char="•"/>
        <a:defRPr kumimoji="1" sz="1943" kern="1200">
          <a:solidFill>
            <a:schemeClr val="tx1"/>
          </a:solidFill>
          <a:latin typeface="+mn-lt"/>
          <a:ea typeface="+mn-ea"/>
          <a:cs typeface="+mn-cs"/>
        </a:defRPr>
      </a:lvl2pPr>
      <a:lvl3pPr marL="925401" indent="-185080" algn="l" defTabSz="740321" rtl="0" eaLnBrk="1" latinLnBrk="0" hangingPunct="1">
        <a:lnSpc>
          <a:spcPct val="90000"/>
        </a:lnSpc>
        <a:spcBef>
          <a:spcPts val="405"/>
        </a:spcBef>
        <a:buFont typeface="Arial" panose="020B0604020202020204" pitchFamily="34" charset="0"/>
        <a:buChar char="•"/>
        <a:defRPr kumimoji="1" sz="1619" kern="1200">
          <a:solidFill>
            <a:schemeClr val="tx1"/>
          </a:solidFill>
          <a:latin typeface="+mn-lt"/>
          <a:ea typeface="+mn-ea"/>
          <a:cs typeface="+mn-cs"/>
        </a:defRPr>
      </a:lvl3pPr>
      <a:lvl4pPr marL="1295562" indent="-185080" algn="l" defTabSz="740321" rtl="0" eaLnBrk="1" latinLnBrk="0" hangingPunct="1">
        <a:lnSpc>
          <a:spcPct val="90000"/>
        </a:lnSpc>
        <a:spcBef>
          <a:spcPts val="405"/>
        </a:spcBef>
        <a:buFont typeface="Arial" panose="020B0604020202020204" pitchFamily="34" charset="0"/>
        <a:buChar char="•"/>
        <a:defRPr kumimoji="1" sz="1457" kern="1200">
          <a:solidFill>
            <a:schemeClr val="tx1"/>
          </a:solidFill>
          <a:latin typeface="+mn-lt"/>
          <a:ea typeface="+mn-ea"/>
          <a:cs typeface="+mn-cs"/>
        </a:defRPr>
      </a:lvl4pPr>
      <a:lvl5pPr marL="1665722" indent="-185080" algn="l" defTabSz="740321" rtl="0" eaLnBrk="1" latinLnBrk="0" hangingPunct="1">
        <a:lnSpc>
          <a:spcPct val="90000"/>
        </a:lnSpc>
        <a:spcBef>
          <a:spcPts val="405"/>
        </a:spcBef>
        <a:buFont typeface="Arial" panose="020B0604020202020204" pitchFamily="34" charset="0"/>
        <a:buChar char="•"/>
        <a:defRPr kumimoji="1" sz="1457" kern="1200">
          <a:solidFill>
            <a:schemeClr val="tx1"/>
          </a:solidFill>
          <a:latin typeface="+mn-lt"/>
          <a:ea typeface="+mn-ea"/>
          <a:cs typeface="+mn-cs"/>
        </a:defRPr>
      </a:lvl5pPr>
      <a:lvl6pPr marL="2035883" indent="-185080" algn="l" defTabSz="740321" rtl="0" eaLnBrk="1" latinLnBrk="0" hangingPunct="1">
        <a:lnSpc>
          <a:spcPct val="90000"/>
        </a:lnSpc>
        <a:spcBef>
          <a:spcPts val="405"/>
        </a:spcBef>
        <a:buFont typeface="Arial" panose="020B0604020202020204" pitchFamily="34" charset="0"/>
        <a:buChar char="•"/>
        <a:defRPr kumimoji="1" sz="1457" kern="1200">
          <a:solidFill>
            <a:schemeClr val="tx1"/>
          </a:solidFill>
          <a:latin typeface="+mn-lt"/>
          <a:ea typeface="+mn-ea"/>
          <a:cs typeface="+mn-cs"/>
        </a:defRPr>
      </a:lvl6pPr>
      <a:lvl7pPr marL="2406044" indent="-185080" algn="l" defTabSz="740321" rtl="0" eaLnBrk="1" latinLnBrk="0" hangingPunct="1">
        <a:lnSpc>
          <a:spcPct val="90000"/>
        </a:lnSpc>
        <a:spcBef>
          <a:spcPts val="405"/>
        </a:spcBef>
        <a:buFont typeface="Arial" panose="020B0604020202020204" pitchFamily="34" charset="0"/>
        <a:buChar char="•"/>
        <a:defRPr kumimoji="1" sz="1457" kern="1200">
          <a:solidFill>
            <a:schemeClr val="tx1"/>
          </a:solidFill>
          <a:latin typeface="+mn-lt"/>
          <a:ea typeface="+mn-ea"/>
          <a:cs typeface="+mn-cs"/>
        </a:defRPr>
      </a:lvl7pPr>
      <a:lvl8pPr marL="2776204" indent="-185080" algn="l" defTabSz="740321" rtl="0" eaLnBrk="1" latinLnBrk="0" hangingPunct="1">
        <a:lnSpc>
          <a:spcPct val="90000"/>
        </a:lnSpc>
        <a:spcBef>
          <a:spcPts val="405"/>
        </a:spcBef>
        <a:buFont typeface="Arial" panose="020B0604020202020204" pitchFamily="34" charset="0"/>
        <a:buChar char="•"/>
        <a:defRPr kumimoji="1" sz="1457" kern="1200">
          <a:solidFill>
            <a:schemeClr val="tx1"/>
          </a:solidFill>
          <a:latin typeface="+mn-lt"/>
          <a:ea typeface="+mn-ea"/>
          <a:cs typeface="+mn-cs"/>
        </a:defRPr>
      </a:lvl8pPr>
      <a:lvl9pPr marL="3146365" indent="-185080" algn="l" defTabSz="740321" rtl="0" eaLnBrk="1" latinLnBrk="0" hangingPunct="1">
        <a:lnSpc>
          <a:spcPct val="90000"/>
        </a:lnSpc>
        <a:spcBef>
          <a:spcPts val="405"/>
        </a:spcBef>
        <a:buFont typeface="Arial" panose="020B0604020202020204" pitchFamily="34" charset="0"/>
        <a:buChar char="•"/>
        <a:defRPr kumimoji="1" sz="1457" kern="1200">
          <a:solidFill>
            <a:schemeClr val="tx1"/>
          </a:solidFill>
          <a:latin typeface="+mn-lt"/>
          <a:ea typeface="+mn-ea"/>
          <a:cs typeface="+mn-cs"/>
        </a:defRPr>
      </a:lvl9pPr>
    </p:bodyStyle>
    <p:otherStyle>
      <a:defPPr>
        <a:defRPr lang="en-US"/>
      </a:defPPr>
      <a:lvl1pPr marL="0" algn="l" defTabSz="740321" rtl="0" eaLnBrk="1" latinLnBrk="0" hangingPunct="1">
        <a:defRPr kumimoji="1" sz="1457" kern="1200">
          <a:solidFill>
            <a:schemeClr val="tx1"/>
          </a:solidFill>
          <a:latin typeface="+mn-lt"/>
          <a:ea typeface="+mn-ea"/>
          <a:cs typeface="+mn-cs"/>
        </a:defRPr>
      </a:lvl1pPr>
      <a:lvl2pPr marL="370161" algn="l" defTabSz="740321" rtl="0" eaLnBrk="1" latinLnBrk="0" hangingPunct="1">
        <a:defRPr kumimoji="1" sz="1457" kern="1200">
          <a:solidFill>
            <a:schemeClr val="tx1"/>
          </a:solidFill>
          <a:latin typeface="+mn-lt"/>
          <a:ea typeface="+mn-ea"/>
          <a:cs typeface="+mn-cs"/>
        </a:defRPr>
      </a:lvl2pPr>
      <a:lvl3pPr marL="740321" algn="l" defTabSz="740321" rtl="0" eaLnBrk="1" latinLnBrk="0" hangingPunct="1">
        <a:defRPr kumimoji="1" sz="1457" kern="1200">
          <a:solidFill>
            <a:schemeClr val="tx1"/>
          </a:solidFill>
          <a:latin typeface="+mn-lt"/>
          <a:ea typeface="+mn-ea"/>
          <a:cs typeface="+mn-cs"/>
        </a:defRPr>
      </a:lvl3pPr>
      <a:lvl4pPr marL="1110482" algn="l" defTabSz="740321" rtl="0" eaLnBrk="1" latinLnBrk="0" hangingPunct="1">
        <a:defRPr kumimoji="1" sz="1457" kern="1200">
          <a:solidFill>
            <a:schemeClr val="tx1"/>
          </a:solidFill>
          <a:latin typeface="+mn-lt"/>
          <a:ea typeface="+mn-ea"/>
          <a:cs typeface="+mn-cs"/>
        </a:defRPr>
      </a:lvl4pPr>
      <a:lvl5pPr marL="1480642" algn="l" defTabSz="740321" rtl="0" eaLnBrk="1" latinLnBrk="0" hangingPunct="1">
        <a:defRPr kumimoji="1" sz="1457" kern="1200">
          <a:solidFill>
            <a:schemeClr val="tx1"/>
          </a:solidFill>
          <a:latin typeface="+mn-lt"/>
          <a:ea typeface="+mn-ea"/>
          <a:cs typeface="+mn-cs"/>
        </a:defRPr>
      </a:lvl5pPr>
      <a:lvl6pPr marL="1850803" algn="l" defTabSz="740321" rtl="0" eaLnBrk="1" latinLnBrk="0" hangingPunct="1">
        <a:defRPr kumimoji="1" sz="1457" kern="1200">
          <a:solidFill>
            <a:schemeClr val="tx1"/>
          </a:solidFill>
          <a:latin typeface="+mn-lt"/>
          <a:ea typeface="+mn-ea"/>
          <a:cs typeface="+mn-cs"/>
        </a:defRPr>
      </a:lvl6pPr>
      <a:lvl7pPr marL="2220963" algn="l" defTabSz="740321" rtl="0" eaLnBrk="1" latinLnBrk="0" hangingPunct="1">
        <a:defRPr kumimoji="1" sz="1457" kern="1200">
          <a:solidFill>
            <a:schemeClr val="tx1"/>
          </a:solidFill>
          <a:latin typeface="+mn-lt"/>
          <a:ea typeface="+mn-ea"/>
          <a:cs typeface="+mn-cs"/>
        </a:defRPr>
      </a:lvl7pPr>
      <a:lvl8pPr marL="2591124" algn="l" defTabSz="740321" rtl="0" eaLnBrk="1" latinLnBrk="0" hangingPunct="1">
        <a:defRPr kumimoji="1" sz="1457" kern="1200">
          <a:solidFill>
            <a:schemeClr val="tx1"/>
          </a:solidFill>
          <a:latin typeface="+mn-lt"/>
          <a:ea typeface="+mn-ea"/>
          <a:cs typeface="+mn-cs"/>
        </a:defRPr>
      </a:lvl8pPr>
      <a:lvl9pPr marL="2961284" algn="l" defTabSz="740321" rtl="0" eaLnBrk="1" latinLnBrk="0" hangingPunct="1">
        <a:defRPr kumimoji="1" sz="14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object 2"/>
          <p:cNvSpPr txBox="1"/>
          <p:nvPr/>
        </p:nvSpPr>
        <p:spPr>
          <a:xfrm>
            <a:off x="734849" y="3668530"/>
            <a:ext cx="5827958" cy="338554"/>
          </a:xfrm>
          <a:prstGeom prst="rect">
            <a:avLst/>
          </a:prstGeom>
        </p:spPr>
        <p:txBody>
          <a:bodyPr vert="horz" wrap="square" lIns="0" tIns="0" rIns="0" bIns="0" rtlCol="0">
            <a:spAutoFit/>
          </a:bodyPr>
          <a:lstStyle/>
          <a:p>
            <a:pPr marL="12700" algn="ctr">
              <a:lnSpc>
                <a:spcPts val="2380"/>
              </a:lnSpc>
              <a:tabLst>
                <a:tab pos="2564130" algn="l"/>
              </a:tabLst>
            </a:pPr>
            <a:r>
              <a:rPr lang="ja-JP" altLang="en-US" sz="2800" b="1" dirty="0">
                <a:ln w="0"/>
                <a:latin typeface="+mn-ea"/>
                <a:cs typeface="HGｺﾞｼｯｸE"/>
              </a:rPr>
              <a:t>甲州市雇用対策協定に基づく</a:t>
            </a:r>
            <a:endParaRPr sz="2800" b="1" dirty="0">
              <a:ln w="0"/>
              <a:latin typeface="+mn-ea"/>
              <a:cs typeface="HGｺﾞｼｯｸE"/>
            </a:endParaRPr>
          </a:p>
        </p:txBody>
      </p:sp>
      <p:sp>
        <p:nvSpPr>
          <p:cNvPr id="21" name="object 2"/>
          <p:cNvSpPr txBox="1"/>
          <p:nvPr/>
        </p:nvSpPr>
        <p:spPr>
          <a:xfrm>
            <a:off x="2368550" y="4306235"/>
            <a:ext cx="2819400" cy="338554"/>
          </a:xfrm>
          <a:prstGeom prst="rect">
            <a:avLst/>
          </a:prstGeom>
        </p:spPr>
        <p:txBody>
          <a:bodyPr vert="horz" wrap="square" lIns="0" tIns="0" rIns="0" bIns="0" rtlCol="0">
            <a:spAutoFit/>
          </a:bodyPr>
          <a:lstStyle/>
          <a:p>
            <a:pPr marL="12700" algn="ctr">
              <a:lnSpc>
                <a:spcPts val="2380"/>
              </a:lnSpc>
              <a:tabLst>
                <a:tab pos="2564130" algn="l"/>
              </a:tabLst>
            </a:pPr>
            <a:r>
              <a:rPr lang="ja-JP" altLang="en-US" sz="2800" b="1" dirty="0">
                <a:ln w="0"/>
                <a:latin typeface="+mn-ea"/>
                <a:cs typeface="HGｺﾞｼｯｸE"/>
              </a:rPr>
              <a:t>事 業 計 画</a:t>
            </a:r>
            <a:endParaRPr sz="2800" b="1" dirty="0">
              <a:ln w="0"/>
              <a:latin typeface="+mn-ea"/>
              <a:cs typeface="HGｺﾞｼｯｸE"/>
            </a:endParaRPr>
          </a:p>
        </p:txBody>
      </p:sp>
      <p:sp>
        <p:nvSpPr>
          <p:cNvPr id="22" name="object 2"/>
          <p:cNvSpPr txBox="1"/>
          <p:nvPr/>
        </p:nvSpPr>
        <p:spPr>
          <a:xfrm>
            <a:off x="1794456" y="7785100"/>
            <a:ext cx="3708744" cy="323165"/>
          </a:xfrm>
          <a:prstGeom prst="rect">
            <a:avLst/>
          </a:prstGeom>
        </p:spPr>
        <p:txBody>
          <a:bodyPr vert="horz" wrap="square" lIns="0" tIns="0" rIns="0" bIns="0" rtlCol="0">
            <a:spAutoFit/>
          </a:bodyPr>
          <a:lstStyle/>
          <a:p>
            <a:pPr marL="12700" algn="ctr">
              <a:lnSpc>
                <a:spcPts val="2380"/>
              </a:lnSpc>
              <a:tabLst>
                <a:tab pos="2564130" algn="l"/>
              </a:tabLst>
            </a:pPr>
            <a:r>
              <a:rPr lang="ja-JP" altLang="en-US" sz="2400" b="1" dirty="0">
                <a:ln w="0"/>
                <a:latin typeface="+mn-ea"/>
                <a:cs typeface="HGｺﾞｼｯｸE"/>
              </a:rPr>
              <a:t>甲州市・山梨労働局</a:t>
            </a:r>
            <a:endParaRPr sz="2400" b="1" dirty="0">
              <a:ln w="0"/>
              <a:latin typeface="+mn-ea"/>
              <a:cs typeface="HGｺﾞｼｯｸE"/>
            </a:endParaRPr>
          </a:p>
        </p:txBody>
      </p:sp>
      <p:sp>
        <p:nvSpPr>
          <p:cNvPr id="5" name="object 2"/>
          <p:cNvSpPr txBox="1"/>
          <p:nvPr/>
        </p:nvSpPr>
        <p:spPr>
          <a:xfrm>
            <a:off x="2239129" y="2363858"/>
            <a:ext cx="2819400" cy="338554"/>
          </a:xfrm>
          <a:prstGeom prst="rect">
            <a:avLst/>
          </a:prstGeom>
        </p:spPr>
        <p:txBody>
          <a:bodyPr vert="horz" wrap="square" lIns="0" tIns="0" rIns="0" bIns="0" rtlCol="0">
            <a:spAutoFit/>
          </a:bodyPr>
          <a:lstStyle/>
          <a:p>
            <a:pPr marL="12700" algn="ctr">
              <a:lnSpc>
                <a:spcPts val="2380"/>
              </a:lnSpc>
              <a:tabLst>
                <a:tab pos="2564130" algn="l"/>
              </a:tabLst>
            </a:pPr>
            <a:r>
              <a:rPr lang="ja-JP" altLang="en-US" sz="2800" b="1" dirty="0">
                <a:ln w="0"/>
                <a:latin typeface="+mn-ea"/>
                <a:cs typeface="HGｺﾞｼｯｸE"/>
              </a:rPr>
              <a:t>令和８年度</a:t>
            </a:r>
            <a:endParaRPr sz="2800" b="1" dirty="0">
              <a:ln w="0"/>
              <a:latin typeface="+mn-ea"/>
              <a:cs typeface="HGｺﾞｼｯｸE"/>
            </a:endParaRPr>
          </a:p>
        </p:txBody>
      </p:sp>
    </p:spTree>
    <p:extLst>
      <p:ext uri="{BB962C8B-B14F-4D97-AF65-F5344CB8AC3E}">
        <p14:creationId xmlns:p14="http://schemas.microsoft.com/office/powerpoint/2010/main" val="7551281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上の 2 つの角を丸める 4"/>
          <p:cNvSpPr/>
          <p:nvPr/>
        </p:nvSpPr>
        <p:spPr>
          <a:xfrm>
            <a:off x="313217" y="456133"/>
            <a:ext cx="7011771" cy="880919"/>
          </a:xfrm>
          <a:prstGeom prst="round2SameRect">
            <a:avLst>
              <a:gd name="adj1" fmla="val 31001"/>
              <a:gd name="adj2" fmla="val 0"/>
            </a:avLst>
          </a:prstGeom>
          <a:solidFill>
            <a:srgbClr val="FFCC00">
              <a:alpha val="24706"/>
            </a:srgbClr>
          </a:solid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547"/>
            <a:endParaRPr kumimoji="1" lang="ja-JP" altLang="en-US" sz="1943" dirty="0">
              <a:solidFill>
                <a:prstClr val="white"/>
              </a:solidFill>
              <a:latin typeface="Calibri" panose="020F0502020204030204"/>
              <a:ea typeface="游ゴシック" panose="020B0400000000000000" pitchFamily="50" charset="-128"/>
            </a:endParaRPr>
          </a:p>
        </p:txBody>
      </p:sp>
      <p:graphicFrame>
        <p:nvGraphicFramePr>
          <p:cNvPr id="4" name="表 3"/>
          <p:cNvGraphicFramePr>
            <a:graphicFrameLocks noGrp="1"/>
          </p:cNvGraphicFramePr>
          <p:nvPr/>
        </p:nvGraphicFramePr>
        <p:xfrm>
          <a:off x="298436" y="2478585"/>
          <a:ext cx="7026552" cy="6746507"/>
        </p:xfrm>
        <a:graphic>
          <a:graphicData uri="http://schemas.openxmlformats.org/drawingml/2006/table">
            <a:tbl>
              <a:tblPr firstRow="1" bandRow="1">
                <a:tableStyleId>{5C22544A-7EE6-4342-B048-85BDC9FD1C3A}</a:tableStyleId>
              </a:tblPr>
              <a:tblGrid>
                <a:gridCol w="3000100">
                  <a:extLst>
                    <a:ext uri="{9D8B030D-6E8A-4147-A177-3AD203B41FA5}">
                      <a16:colId xmlns:a16="http://schemas.microsoft.com/office/drawing/2014/main" val="1588786655"/>
                    </a:ext>
                  </a:extLst>
                </a:gridCol>
                <a:gridCol w="1026352">
                  <a:extLst>
                    <a:ext uri="{9D8B030D-6E8A-4147-A177-3AD203B41FA5}">
                      <a16:colId xmlns:a16="http://schemas.microsoft.com/office/drawing/2014/main" val="714348446"/>
                    </a:ext>
                  </a:extLst>
                </a:gridCol>
                <a:gridCol w="3000100">
                  <a:extLst>
                    <a:ext uri="{9D8B030D-6E8A-4147-A177-3AD203B41FA5}">
                      <a16:colId xmlns:a16="http://schemas.microsoft.com/office/drawing/2014/main" val="2657967619"/>
                    </a:ext>
                  </a:extLst>
                </a:gridCol>
              </a:tblGrid>
              <a:tr h="407482">
                <a:tc>
                  <a:txBody>
                    <a:bodyPr/>
                    <a:lstStyle/>
                    <a:p>
                      <a:pPr algn="ctr"/>
                      <a:r>
                        <a:rPr kumimoji="1" lang="ja-JP" altLang="en-US" sz="1300" dirty="0">
                          <a:solidFill>
                            <a:schemeClr val="tx1"/>
                          </a:solidFill>
                          <a:latin typeface="メイリオ" panose="020B0604030504040204" pitchFamily="50" charset="-128"/>
                          <a:ea typeface="メイリオ" panose="020B0604030504040204" pitchFamily="50" charset="-128"/>
                        </a:rPr>
                        <a:t>甲　州　市</a:t>
                      </a:r>
                    </a:p>
                  </a:txBody>
                  <a:tcPr marL="98708" marR="98708" marT="49354" marB="49354" anchor="ctr">
                    <a:solidFill>
                      <a:srgbClr val="92D050"/>
                    </a:solidFill>
                  </a:tcPr>
                </a:tc>
                <a:tc>
                  <a:txBody>
                    <a:bodyPr/>
                    <a:lstStyle/>
                    <a:p>
                      <a:pPr algn="ctr"/>
                      <a:r>
                        <a:rPr kumimoji="1" lang="ja-JP" altLang="en-US" sz="1300" dirty="0">
                          <a:solidFill>
                            <a:schemeClr val="tx1"/>
                          </a:solidFill>
                          <a:latin typeface="メイリオ" panose="020B0604030504040204" pitchFamily="50" charset="-128"/>
                          <a:ea typeface="メイリオ" panose="020B0604030504040204" pitchFamily="50" charset="-128"/>
                        </a:rPr>
                        <a:t>連携・協力</a:t>
                      </a:r>
                    </a:p>
                  </a:txBody>
                  <a:tcPr marL="98708" marR="98708" marT="49354" marB="49354" anchor="ctr">
                    <a:solidFill>
                      <a:srgbClr val="FFCCFF"/>
                    </a:solidFill>
                  </a:tcPr>
                </a:tc>
                <a:tc>
                  <a:txBody>
                    <a:bodyPr/>
                    <a:lstStyle/>
                    <a:p>
                      <a:pPr algn="ctr"/>
                      <a:r>
                        <a:rPr kumimoji="1" lang="ja-JP" altLang="en-US" sz="1300" dirty="0">
                          <a:solidFill>
                            <a:schemeClr val="tx1"/>
                          </a:solidFill>
                          <a:latin typeface="メイリオ" panose="020B0604030504040204" pitchFamily="50" charset="-128"/>
                          <a:ea typeface="メイリオ" panose="020B0604030504040204" pitchFamily="50" charset="-128"/>
                        </a:rPr>
                        <a:t>山梨労働局</a:t>
                      </a:r>
                      <a:r>
                        <a:rPr kumimoji="1" lang="en-US" altLang="ja-JP" sz="1300" dirty="0">
                          <a:solidFill>
                            <a:schemeClr val="tx1"/>
                          </a:solidFill>
                          <a:latin typeface="メイリオ" panose="020B0604030504040204" pitchFamily="50" charset="-128"/>
                          <a:ea typeface="メイリオ" panose="020B0604030504040204" pitchFamily="50" charset="-128"/>
                        </a:rPr>
                        <a:t>(</a:t>
                      </a:r>
                      <a:r>
                        <a:rPr kumimoji="1" lang="ja-JP" altLang="en-US" sz="1300" dirty="0">
                          <a:solidFill>
                            <a:schemeClr val="tx1"/>
                          </a:solidFill>
                          <a:latin typeface="メイリオ" panose="020B0604030504040204" pitchFamily="50" charset="-128"/>
                          <a:ea typeface="メイリオ" panose="020B0604030504040204" pitchFamily="50" charset="-128"/>
                        </a:rPr>
                        <a:t>ハローワーク塩山</a:t>
                      </a:r>
                      <a:r>
                        <a:rPr kumimoji="1" lang="en-US" altLang="ja-JP" sz="1300" dirty="0">
                          <a:solidFill>
                            <a:schemeClr val="tx1"/>
                          </a:solidFill>
                          <a:latin typeface="メイリオ" panose="020B0604030504040204" pitchFamily="50" charset="-128"/>
                          <a:ea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endParaRPr>
                    </a:p>
                  </a:txBody>
                  <a:tcPr marL="98708" marR="98708" marT="49354" marB="49354" anchor="ctr">
                    <a:solidFill>
                      <a:srgbClr val="92D050"/>
                    </a:solidFill>
                  </a:tcPr>
                </a:tc>
                <a:extLst>
                  <a:ext uri="{0D108BD9-81ED-4DB2-BD59-A6C34878D82A}">
                    <a16:rowId xmlns:a16="http://schemas.microsoft.com/office/drawing/2014/main" val="242463172"/>
                  </a:ext>
                </a:extLst>
              </a:tr>
              <a:tr h="271912">
                <a:tc rowSpan="2">
                  <a:txBody>
                    <a:bodyPr/>
                    <a:lstStyle/>
                    <a:p>
                      <a:pPr>
                        <a:lnSpc>
                          <a:spcPts val="1500"/>
                        </a:lnSpc>
                      </a:pPr>
                      <a:r>
                        <a:rPr kumimoji="1" lang="ja-JP" altLang="en-US" sz="1500" b="0" kern="1200" dirty="0">
                          <a:solidFill>
                            <a:schemeClr val="dk1"/>
                          </a:solidFill>
                          <a:effectLst/>
                          <a:latin typeface="メイリオ" panose="020B0604030504040204" pitchFamily="50" charset="-128"/>
                          <a:ea typeface="メイリオ" panose="020B0604030504040204" pitchFamily="50" charset="-128"/>
                          <a:cs typeface="+mn-cs"/>
                        </a:rPr>
                        <a:t>①企業誘致による雇用の創出</a:t>
                      </a:r>
                    </a:p>
                    <a:p>
                      <a:pPr>
                        <a:lnSpc>
                          <a:spcPts val="1500"/>
                        </a:lnSpc>
                      </a:pPr>
                      <a:r>
                        <a:rPr kumimoji="1" lang="ja-JP" altLang="en-US" sz="1500" b="0" kern="1200" dirty="0">
                          <a:solidFill>
                            <a:schemeClr val="dk1"/>
                          </a:solidFill>
                          <a:effectLst/>
                          <a:latin typeface="メイリオ" panose="020B0604030504040204" pitchFamily="50" charset="-128"/>
                          <a:ea typeface="メイリオ" panose="020B0604030504040204" pitchFamily="50" charset="-128"/>
                          <a:cs typeface="+mn-cs"/>
                        </a:rPr>
                        <a:t>②創業の推進と支援</a:t>
                      </a:r>
                    </a:p>
                    <a:p>
                      <a:pPr>
                        <a:lnSpc>
                          <a:spcPts val="1500"/>
                        </a:lnSpc>
                      </a:pPr>
                      <a:r>
                        <a:rPr kumimoji="1" lang="ja-JP" altLang="en-US" sz="1500" b="0" kern="1200" dirty="0">
                          <a:solidFill>
                            <a:schemeClr val="dk1"/>
                          </a:solidFill>
                          <a:effectLst/>
                          <a:latin typeface="メイリオ" panose="020B0604030504040204" pitchFamily="50" charset="-128"/>
                          <a:ea typeface="メイリオ" panose="020B0604030504040204" pitchFamily="50" charset="-128"/>
                          <a:cs typeface="+mn-cs"/>
                        </a:rPr>
                        <a:t>③市内事業者による新たな事業</a:t>
                      </a:r>
                      <a:endParaRPr kumimoji="1" lang="en-US" altLang="ja-JP" sz="1500" b="0" kern="1200" dirty="0">
                        <a:solidFill>
                          <a:schemeClr val="dk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dk1"/>
                          </a:solidFill>
                          <a:effectLst/>
                          <a:latin typeface="メイリオ" panose="020B0604030504040204" pitchFamily="50" charset="-128"/>
                          <a:ea typeface="メイリオ" panose="020B0604030504040204" pitchFamily="50" charset="-128"/>
                          <a:cs typeface="+mn-cs"/>
                        </a:rPr>
                        <a:t>　展開の支援</a:t>
                      </a:r>
                      <a:endParaRPr kumimoji="1" lang="en-US" altLang="ja-JP" sz="1500" b="0" kern="1200" dirty="0">
                        <a:solidFill>
                          <a:schemeClr val="dk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dk1"/>
                          </a:solidFill>
                          <a:effectLst/>
                          <a:latin typeface="メイリオ" panose="020B0604030504040204" pitchFamily="50" charset="-128"/>
                          <a:ea typeface="メイリオ" panose="020B0604030504040204" pitchFamily="50" charset="-128"/>
                          <a:cs typeface="+mn-cs"/>
                        </a:rPr>
                        <a:t>④市内で働く勤労者の労務福祉</a:t>
                      </a:r>
                      <a:endParaRPr kumimoji="1" lang="en-US" altLang="ja-JP" sz="1500" b="0" kern="1200" dirty="0">
                        <a:solidFill>
                          <a:schemeClr val="dk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dk1"/>
                          </a:solidFill>
                          <a:effectLst/>
                          <a:latin typeface="メイリオ" panose="020B0604030504040204" pitchFamily="50" charset="-128"/>
                          <a:ea typeface="メイリオ" panose="020B0604030504040204" pitchFamily="50" charset="-128"/>
                          <a:cs typeface="+mn-cs"/>
                        </a:rPr>
                        <a:t>　の向上　</a:t>
                      </a:r>
                      <a:endParaRPr lang="en-US" altLang="ja-JP" sz="15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8708" marR="98708" marT="49354" marB="49354">
                    <a:solidFill>
                      <a:srgbClr val="FFCC99"/>
                    </a:solidFill>
                  </a:tcPr>
                </a:tc>
                <a:tc>
                  <a:txBody>
                    <a:bodyPr/>
                    <a:lstStyle/>
                    <a:p>
                      <a:pPr algn="ctr"/>
                      <a:r>
                        <a:rPr kumimoji="1" lang="ja-JP" altLang="en-US" sz="1500" b="1" dirty="0">
                          <a:solidFill>
                            <a:schemeClr val="tx1"/>
                          </a:solidFill>
                          <a:latin typeface="メイリオ" panose="020B0604030504040204" pitchFamily="50" charset="-128"/>
                          <a:ea typeface="メイリオ" panose="020B0604030504040204" pitchFamily="50" charset="-128"/>
                        </a:rPr>
                        <a:t>１</a:t>
                      </a:r>
                      <a:endParaRPr kumimoji="1" lang="en-US" altLang="ja-JP" sz="1500" b="1" dirty="0">
                        <a:solidFill>
                          <a:schemeClr val="tx1"/>
                        </a:solidFill>
                        <a:latin typeface="メイリオ" panose="020B0604030504040204" pitchFamily="50" charset="-128"/>
                        <a:ea typeface="メイリオ" panose="020B0604030504040204" pitchFamily="50" charset="-128"/>
                      </a:endParaRPr>
                    </a:p>
                  </a:txBody>
                  <a:tcPr marL="38862" marR="38862" marT="38862" marB="0" anchor="ctr">
                    <a:solidFill>
                      <a:srgbClr val="92D050"/>
                    </a:solidFill>
                  </a:tcPr>
                </a:tc>
                <a:tc rowSpan="2">
                  <a:txBody>
                    <a:bodyPr/>
                    <a:lstStyle/>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➀労働市場情報の提供、求人情</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報の発信</a:t>
                      </a:r>
                    </a:p>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➁誘致企業のニーズを踏まえた</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職業相談・職業紹介</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➂人材不足分野における職業相</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談・職業紹介 </a:t>
                      </a:r>
                    </a:p>
                    <a:p>
                      <a:pPr>
                        <a:lnSpc>
                          <a:spcPts val="1500"/>
                        </a:lnSpc>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④助成金の周知・活用促進</a:t>
                      </a:r>
                      <a:endParaRPr lang="en-US" altLang="ja-JP" sz="15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8708" marR="98708" marT="49354" marB="49354">
                    <a:solidFill>
                      <a:srgbClr val="FFCC99"/>
                    </a:solidFill>
                  </a:tcPr>
                </a:tc>
                <a:extLst>
                  <a:ext uri="{0D108BD9-81ED-4DB2-BD59-A6C34878D82A}">
                    <a16:rowId xmlns:a16="http://schemas.microsoft.com/office/drawing/2014/main" val="1806367335"/>
                  </a:ext>
                </a:extLst>
              </a:tr>
              <a:tr h="1495650">
                <a:tc vMerge="1">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事業者支援による雇用の場の創出と拡大の推進</a:t>
                      </a:r>
                    </a:p>
                  </a:txBody>
                  <a:tcPr marL="98708" marR="98708" marT="49354" marB="49354">
                    <a:solidFill>
                      <a:srgbClr val="CFFFB9"/>
                    </a:solidFill>
                  </a:tcPr>
                </a:tc>
                <a:tc vMerge="1">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907915898"/>
                  </a:ext>
                </a:extLst>
              </a:tr>
              <a:tr h="271912">
                <a:tc rowSpan="2">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①移住支援</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②多様な働き方の促進</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③合同企業説明会（「県央ネッ</a:t>
                      </a:r>
                      <a:endParaRPr kumimoji="1" lang="en-US" altLang="ja-JP"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トやまなし合同企業説明</a:t>
                      </a:r>
                      <a:endParaRPr kumimoji="1" lang="en-US" altLang="ja-JP"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会」）を開催</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④子育て世代の就労支援</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⑤市内企業への制度周知</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⑥市内企業との働き方改革の情　　</a:t>
                      </a:r>
                      <a:endParaRPr kumimoji="1" lang="en-US" altLang="ja-JP"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報共有</a:t>
                      </a:r>
                      <a:endParaRPr lang="en-US" altLang="ja-JP" sz="15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8708" marR="98708" marT="49354" marB="49354">
                    <a:solidFill>
                      <a:srgbClr val="FFCC99"/>
                    </a:solidFill>
                  </a:tcPr>
                </a:tc>
                <a:tc>
                  <a:txBody>
                    <a:bodyPr/>
                    <a:lstStyle/>
                    <a:p>
                      <a:pPr algn="ctr"/>
                      <a:r>
                        <a:rPr kumimoji="1" lang="ja-JP" altLang="en-US" sz="1500" b="1" dirty="0">
                          <a:solidFill>
                            <a:schemeClr val="tx1"/>
                          </a:solidFill>
                          <a:latin typeface="メイリオ" panose="020B0604030504040204" pitchFamily="50" charset="-128"/>
                          <a:ea typeface="メイリオ" panose="020B0604030504040204" pitchFamily="50" charset="-128"/>
                        </a:rPr>
                        <a:t>２</a:t>
                      </a:r>
                      <a:endParaRPr kumimoji="1" lang="en-US" altLang="ja-JP" sz="1500" b="1" dirty="0">
                        <a:solidFill>
                          <a:schemeClr val="tx1"/>
                        </a:solidFill>
                        <a:latin typeface="メイリオ" panose="020B0604030504040204" pitchFamily="50" charset="-128"/>
                        <a:ea typeface="メイリオ" panose="020B0604030504040204" pitchFamily="50" charset="-128"/>
                      </a:endParaRPr>
                    </a:p>
                  </a:txBody>
                  <a:tcPr marL="38862" marR="38862" marT="38862" marB="0" anchor="ctr">
                    <a:solidFill>
                      <a:srgbClr val="92D050"/>
                    </a:solidFill>
                  </a:tcPr>
                </a:tc>
                <a:tc rowSpan="2">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➀Ｕ・Ｉ・Ｊターン就職希望者</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に対する情報提供・相談援助</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➁多様な働き方を希望する者に</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対する支援・援助</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➂合同企業説明会の開催</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④仕事と子育て両立支援</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⑤ユースエール認定制度の周知</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及び取得促進</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⑥高校生に対する職業講話、企</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業説明会の実施</a:t>
                      </a:r>
                      <a:endParaRPr lang="en-US" altLang="ja-JP" sz="15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8708" marR="98708" marT="49354" marB="49354">
                    <a:solidFill>
                      <a:srgbClr val="FFCC99"/>
                    </a:solidFill>
                  </a:tcPr>
                </a:tc>
                <a:extLst>
                  <a:ext uri="{0D108BD9-81ED-4DB2-BD59-A6C34878D82A}">
                    <a16:rowId xmlns:a16="http://schemas.microsoft.com/office/drawing/2014/main" val="1411660587"/>
                  </a:ext>
                </a:extLst>
              </a:tr>
              <a:tr h="2154364">
                <a:tc vMerge="1">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gn="l">
                        <a:lnSpc>
                          <a:spcPts val="1500"/>
                        </a:lnSpc>
                      </a:pPr>
                      <a:r>
                        <a:rPr kumimoji="1"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若年者の就労支援</a:t>
                      </a:r>
                    </a:p>
                  </a:txBody>
                  <a:tcPr marL="98708" marR="98708" marT="49354" marB="49354">
                    <a:solidFill>
                      <a:srgbClr val="CFFFB9"/>
                    </a:solidFill>
                  </a:tcPr>
                </a:tc>
                <a:tc vMerge="1">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224493816"/>
                  </a:ext>
                </a:extLst>
              </a:tr>
              <a:tr h="271912">
                <a:tc rowSpan="2">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①障害者による果樹栽培活動支</a:t>
                      </a:r>
                      <a:endParaRPr lang="en-US" altLang="ja-JP" sz="1500" b="0" dirty="0">
                        <a:solidFill>
                          <a:schemeClr val="tx1"/>
                        </a:solidFill>
                        <a:latin typeface="メイリオ" panose="020B0604030504040204" pitchFamily="50" charset="-128"/>
                        <a:ea typeface="メイリオ" panose="020B0604030504040204" pitchFamily="50" charset="-128"/>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　援</a:t>
                      </a: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②就労への移行から定着までの</a:t>
                      </a:r>
                      <a:endParaRPr lang="en-US" altLang="ja-JP" sz="1500" b="0" dirty="0">
                        <a:solidFill>
                          <a:schemeClr val="tx1"/>
                        </a:solidFill>
                        <a:latin typeface="メイリオ" panose="020B0604030504040204" pitchFamily="50" charset="-128"/>
                        <a:ea typeface="メイリオ" panose="020B0604030504040204" pitchFamily="50" charset="-128"/>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　一貫した支援</a:t>
                      </a: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③生活困窮者就労支援</a:t>
                      </a: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④高年齢者の活躍推進</a:t>
                      </a: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500" b="0" dirty="0">
                          <a:solidFill>
                            <a:schemeClr val="tx1"/>
                          </a:solidFill>
                          <a:latin typeface="メイリオ" panose="020B0604030504040204" pitchFamily="50" charset="-128"/>
                          <a:ea typeface="メイリオ" panose="020B0604030504040204" pitchFamily="50" charset="-128"/>
                        </a:rPr>
                        <a:t>⑤女性の雇用条件の改善促進</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8708" marR="98708" marT="49354" marB="49354">
                    <a:solidFill>
                      <a:srgbClr val="FFCC99"/>
                    </a:solidFill>
                  </a:tcPr>
                </a:tc>
                <a:tc>
                  <a:txBody>
                    <a:bodyPr/>
                    <a:lstStyle/>
                    <a:p>
                      <a:pPr algn="ctr"/>
                      <a:r>
                        <a:rPr kumimoji="1" lang="ja-JP" altLang="en-US" sz="1500" b="1" dirty="0">
                          <a:solidFill>
                            <a:schemeClr val="tx1"/>
                          </a:solidFill>
                          <a:latin typeface="メイリオ" panose="020B0604030504040204" pitchFamily="50" charset="-128"/>
                          <a:ea typeface="メイリオ" panose="020B0604030504040204" pitchFamily="50" charset="-128"/>
                        </a:rPr>
                        <a:t>３</a:t>
                      </a:r>
                      <a:endParaRPr kumimoji="1" lang="en-US" altLang="ja-JP" sz="1500" b="1" dirty="0">
                        <a:solidFill>
                          <a:schemeClr val="tx1"/>
                        </a:solidFill>
                        <a:latin typeface="メイリオ" panose="020B0604030504040204" pitchFamily="50" charset="-128"/>
                        <a:ea typeface="メイリオ" panose="020B0604030504040204" pitchFamily="50" charset="-128"/>
                      </a:endParaRPr>
                    </a:p>
                  </a:txBody>
                  <a:tcPr marL="38862" marR="38862" marT="38862" marB="0" anchor="ctr">
                    <a:solidFill>
                      <a:srgbClr val="92D050"/>
                    </a:solidFill>
                  </a:tcPr>
                </a:tc>
                <a:tc rowSpan="2">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➀障害者に対する就職支援</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➁生活困窮者等に対する支援</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➂高年齢者の就職支援</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④女性のライフステージに対応</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した職業相談・職業紹介の実</a:t>
                      </a:r>
                      <a:endParaRPr kumimoji="1" lang="en-US" altLang="ja-JP" sz="1500" b="0" kern="1200" dirty="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500" b="0" kern="1200" dirty="0">
                          <a:solidFill>
                            <a:schemeClr val="tx1"/>
                          </a:solidFill>
                          <a:effectLst/>
                          <a:latin typeface="メイリオ" panose="020B0604030504040204" pitchFamily="50" charset="-128"/>
                          <a:ea typeface="メイリオ" panose="020B0604030504040204" pitchFamily="50" charset="-128"/>
                          <a:cs typeface="+mn-cs"/>
                        </a:rPr>
                        <a:t>　施</a:t>
                      </a:r>
                      <a:endParaRPr lang="ja-JP" altLang="en-US" sz="15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8708" marR="98708" marT="49354" marB="49354">
                    <a:solidFill>
                      <a:srgbClr val="FFCC99"/>
                    </a:solidFill>
                  </a:tcPr>
                </a:tc>
                <a:extLst>
                  <a:ext uri="{0D108BD9-81ED-4DB2-BD59-A6C34878D82A}">
                    <a16:rowId xmlns:a16="http://schemas.microsoft.com/office/drawing/2014/main" val="2943644065"/>
                  </a:ext>
                </a:extLst>
              </a:tr>
              <a:tr h="1873275">
                <a:tc vMerge="1">
                  <a:txBody>
                    <a:bodyPr/>
                    <a:lstStyle/>
                    <a:p>
                      <a:endParaRPr kumimoji="1" lang="ja-JP" altLang="en-US" dirty="0">
                        <a:latin typeface="メイリオ" panose="020B0604030504040204" pitchFamily="50" charset="-128"/>
                        <a:ea typeface="メイリオ" panose="020B0604030504040204" pitchFamily="50" charset="-128"/>
                      </a:endParaRPr>
                    </a:p>
                  </a:txBody>
                  <a:tcPr/>
                </a:tc>
                <a:tc>
                  <a:txBody>
                    <a:bodyPr/>
                    <a:lstStyle/>
                    <a:p>
                      <a:pPr>
                        <a:lnSpc>
                          <a:spcPts val="1400"/>
                        </a:lnSpc>
                      </a:pP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働きたい人がいつでも活躍できる地域社会への整備</a:t>
                      </a:r>
                    </a:p>
                  </a:txBody>
                  <a:tcPr marL="98708" marR="98708" marT="49354" marB="49354">
                    <a:solidFill>
                      <a:srgbClr val="CFFFB9"/>
                    </a:solidFill>
                  </a:tcPr>
                </a:tc>
                <a:tc vMerge="1">
                  <a:txBody>
                    <a:bodyPr/>
                    <a:lstStyle/>
                    <a:p>
                      <a:endParaRPr kumimoji="1" lang="ja-JP" altLang="en-US" dirty="0">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2593878559"/>
                  </a:ext>
                </a:extLst>
              </a:tr>
            </a:tbl>
          </a:graphicData>
        </a:graphic>
      </p:graphicFrame>
      <p:sp>
        <p:nvSpPr>
          <p:cNvPr id="2" name="タイトル 1"/>
          <p:cNvSpPr>
            <a:spLocks noGrp="1"/>
          </p:cNvSpPr>
          <p:nvPr>
            <p:ph type="ctrTitle"/>
          </p:nvPr>
        </p:nvSpPr>
        <p:spPr>
          <a:xfrm>
            <a:off x="298442" y="558186"/>
            <a:ext cx="7005943" cy="420600"/>
          </a:xfrm>
          <a:solidFill>
            <a:schemeClr val="bg1">
              <a:alpha val="0"/>
            </a:schemeClr>
          </a:solidFill>
          <a:ln>
            <a:solidFill>
              <a:schemeClr val="bg1">
                <a:alpha val="0"/>
              </a:schemeClr>
            </a:solidFill>
          </a:ln>
        </p:spPr>
        <p:txBody>
          <a:bodyPr anchor="t" anchorCtr="0">
            <a:noAutofit/>
          </a:bodyPr>
          <a:lstStyle/>
          <a:p>
            <a:r>
              <a:rPr kumimoji="0" lang="ja-JP" altLang="en-US" sz="2375" b="1" dirty="0">
                <a:ln w="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HGｺﾞｼｯｸE"/>
              </a:rPr>
              <a:t>令和８年度 甲州市雇用対策協定事業計画概要</a:t>
            </a:r>
            <a:endParaRPr lang="ja-JP" altLang="en-US" sz="2375" b="1" spc="-162" dirty="0">
              <a:ln w="19050">
                <a:noFill/>
                <a:round/>
                <a:headEnd/>
                <a:tailEnd/>
              </a:ln>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サブタイトル 2"/>
          <p:cNvSpPr>
            <a:spLocks noGrp="1"/>
          </p:cNvSpPr>
          <p:nvPr>
            <p:ph type="subTitle" idx="1"/>
          </p:nvPr>
        </p:nvSpPr>
        <p:spPr>
          <a:xfrm>
            <a:off x="763301" y="978786"/>
            <a:ext cx="6263094" cy="418317"/>
          </a:xfrm>
        </p:spPr>
        <p:txBody>
          <a:bodyPr>
            <a:normAutofit/>
          </a:bodyPr>
          <a:lstStyle/>
          <a:p>
            <a:r>
              <a:rPr lang="ja-JP" altLang="en-US" sz="1727" dirty="0">
                <a:latin typeface="メイリオ" panose="020B0604030504040204" pitchFamily="50" charset="-128"/>
                <a:ea typeface="メイリオ" panose="020B0604030504040204" pitchFamily="50" charset="-128"/>
                <a:cs typeface="メイリオ" panose="020B0604030504040204" pitchFamily="50" charset="-128"/>
              </a:rPr>
              <a:t>～豊かな自然　歴史と文化に彩られた　果樹園交流のまち ～</a:t>
            </a:r>
          </a:p>
        </p:txBody>
      </p:sp>
      <p:sp>
        <p:nvSpPr>
          <p:cNvPr id="7" name="四角形: 上の 2 つの角を丸める 6"/>
          <p:cNvSpPr/>
          <p:nvPr/>
        </p:nvSpPr>
        <p:spPr>
          <a:xfrm rot="10800000">
            <a:off x="313216" y="9263429"/>
            <a:ext cx="7011771" cy="1234429"/>
          </a:xfrm>
          <a:prstGeom prst="round2SameRect">
            <a:avLst>
              <a:gd name="adj1" fmla="val 34484"/>
              <a:gd name="adj2" fmla="val 0"/>
            </a:avLst>
          </a:prstGeom>
          <a:solidFill>
            <a:srgbClr val="FFCC00">
              <a:alpha val="24706"/>
            </a:srgbClr>
          </a:solidFill>
          <a:ln w="28575">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93547"/>
            <a:endParaRPr kumimoji="1" lang="ja-JP" altLang="en-US" sz="1943" dirty="0">
              <a:solidFill>
                <a:prstClr val="white"/>
              </a:solidFill>
              <a:latin typeface="Calibri" panose="020F0502020204030204"/>
              <a:ea typeface="游ゴシック" panose="020B0400000000000000" pitchFamily="50" charset="-128"/>
            </a:endParaRPr>
          </a:p>
        </p:txBody>
      </p:sp>
      <p:sp>
        <p:nvSpPr>
          <p:cNvPr id="14" name="テキスト ボックス 13"/>
          <p:cNvSpPr txBox="1"/>
          <p:nvPr/>
        </p:nvSpPr>
        <p:spPr>
          <a:xfrm>
            <a:off x="257231" y="9375105"/>
            <a:ext cx="7047155" cy="265842"/>
          </a:xfrm>
          <a:prstGeom prst="rect">
            <a:avLst/>
          </a:prstGeom>
          <a:noFill/>
        </p:spPr>
        <p:txBody>
          <a:bodyPr wrap="square" rtlCol="0">
            <a:spAutoFit/>
          </a:bodyPr>
          <a:lstStyle/>
          <a:p>
            <a:pPr algn="ctr" defTabSz="493547">
              <a:lnSpc>
                <a:spcPts val="1187"/>
              </a:lnSpc>
              <a:defRPr sz="1000"/>
            </a:pPr>
            <a:r>
              <a:rPr lang="ja-JP" altLang="en-US" sz="1511" b="1" dirty="0">
                <a:solidFill>
                  <a:prstClr val="black"/>
                </a:solidFill>
                <a:latin typeface="メイリオ" panose="020B0604030504040204" pitchFamily="50" charset="-128"/>
                <a:ea typeface="メイリオ" panose="020B0604030504040204" pitchFamily="50" charset="-128"/>
              </a:rPr>
              <a:t>甲州市と山梨労働局（ハローワーク塩山）が共同で定める数値目標</a:t>
            </a:r>
            <a:endParaRPr lang="en-US" altLang="ja-JP" sz="1511" b="1" dirty="0">
              <a:solidFill>
                <a:prstClr val="black"/>
              </a:solidFill>
              <a:latin typeface="メイリオ" panose="020B0604030504040204" pitchFamily="50" charset="-128"/>
              <a:ea typeface="メイリオ" panose="020B0604030504040204" pitchFamily="50" charset="-128"/>
            </a:endParaRPr>
          </a:p>
        </p:txBody>
      </p:sp>
      <p:sp>
        <p:nvSpPr>
          <p:cNvPr id="46" name="テキスト ボックス 45"/>
          <p:cNvSpPr txBox="1"/>
          <p:nvPr/>
        </p:nvSpPr>
        <p:spPr>
          <a:xfrm>
            <a:off x="180696" y="9586698"/>
            <a:ext cx="7195108" cy="873124"/>
          </a:xfrm>
          <a:prstGeom prst="rect">
            <a:avLst/>
          </a:prstGeom>
          <a:noFill/>
        </p:spPr>
        <p:txBody>
          <a:bodyPr wrap="square" rtlCol="0">
            <a:spAutoFit/>
          </a:bodyPr>
          <a:lstStyle/>
          <a:p>
            <a:pPr defTabSz="493547">
              <a:lnSpc>
                <a:spcPts val="1187"/>
              </a:lnSpc>
              <a:defRPr sz="1000"/>
            </a:pPr>
            <a:endParaRPr lang="en-US" altLang="ja-JP" sz="1295" dirty="0">
              <a:solidFill>
                <a:srgbClr val="000000"/>
              </a:solidFill>
              <a:latin typeface="メイリオ" panose="020B0604030504040204" pitchFamily="50" charset="-128"/>
              <a:ea typeface="メイリオ" panose="020B0604030504040204" pitchFamily="50" charset="-128"/>
            </a:endParaRPr>
          </a:p>
          <a:p>
            <a:pPr algn="ctr" defTabSz="493547">
              <a:lnSpc>
                <a:spcPts val="1187"/>
              </a:lnSpc>
              <a:defRPr sz="1000"/>
            </a:pPr>
            <a:r>
              <a:rPr lang="ja-JP" altLang="en-US" sz="1511" dirty="0">
                <a:solidFill>
                  <a:srgbClr val="000000"/>
                </a:solidFill>
                <a:latin typeface="メイリオ" panose="020B0604030504040204" pitchFamily="50" charset="-128"/>
                <a:ea typeface="メイリオ" panose="020B0604030504040204" pitchFamily="50" charset="-128"/>
              </a:rPr>
              <a:t>◎「県央ネットやまなし合同企業説明会」市内参加企業の相談件数・２５件</a:t>
            </a:r>
            <a:r>
              <a:rPr lang="ja-JP" altLang="en-US" sz="1511" dirty="0">
                <a:solidFill>
                  <a:prstClr val="black"/>
                </a:solidFill>
                <a:latin typeface="メイリオ" panose="020B0604030504040204" pitchFamily="50" charset="-128"/>
                <a:ea typeface="メイリオ" panose="020B0604030504040204" pitchFamily="50" charset="-128"/>
              </a:rPr>
              <a:t>以上</a:t>
            </a:r>
          </a:p>
          <a:p>
            <a:pPr algn="ctr" defTabSz="493547">
              <a:lnSpc>
                <a:spcPts val="1187"/>
              </a:lnSpc>
              <a:defRPr sz="1000"/>
            </a:pPr>
            <a:endParaRPr lang="ja-JP" altLang="en-US" sz="1511" dirty="0">
              <a:solidFill>
                <a:prstClr val="black"/>
              </a:solidFill>
              <a:latin typeface="メイリオ" panose="020B0604030504040204" pitchFamily="50" charset="-128"/>
              <a:ea typeface="メイリオ" panose="020B0604030504040204" pitchFamily="50" charset="-128"/>
            </a:endParaRPr>
          </a:p>
          <a:p>
            <a:pPr algn="ctr" defTabSz="493547">
              <a:lnSpc>
                <a:spcPts val="1187"/>
              </a:lnSpc>
              <a:defRPr sz="1000"/>
            </a:pPr>
            <a:r>
              <a:rPr lang="ja-JP" altLang="en-US" sz="1511" dirty="0">
                <a:solidFill>
                  <a:prstClr val="black"/>
                </a:solidFill>
                <a:latin typeface="メイリオ" panose="020B0604030504040204" pitchFamily="50" charset="-128"/>
                <a:ea typeface="メイリオ" panose="020B0604030504040204" pitchFamily="50" charset="-128"/>
              </a:rPr>
              <a:t>◎ハローワークの紹介による甲州市内企業への就職件数・ ・ ・ ・２７６件</a:t>
            </a:r>
            <a:r>
              <a:rPr lang="ja-JP" altLang="ja-JP" sz="1511" dirty="0">
                <a:solidFill>
                  <a:prstClr val="black"/>
                </a:solidFill>
                <a:latin typeface="メイリオ" panose="020B0604030504040204" pitchFamily="50" charset="-128"/>
                <a:ea typeface="メイリオ" panose="020B0604030504040204" pitchFamily="50" charset="-128"/>
              </a:rPr>
              <a:t>以上</a:t>
            </a:r>
            <a:endParaRPr lang="en-US" altLang="ja-JP" sz="1511" dirty="0">
              <a:solidFill>
                <a:prstClr val="black"/>
              </a:solidFill>
              <a:latin typeface="メイリオ" panose="020B0604030504040204" pitchFamily="50" charset="-128"/>
              <a:ea typeface="メイリオ" panose="020B0604030504040204" pitchFamily="50" charset="-128"/>
            </a:endParaRPr>
          </a:p>
          <a:p>
            <a:pPr defTabSz="493547">
              <a:lnSpc>
                <a:spcPts val="1187"/>
              </a:lnSpc>
              <a:defRPr sz="1000"/>
            </a:pPr>
            <a:endParaRPr lang="en-US" altLang="ja-JP" sz="1295" dirty="0">
              <a:solidFill>
                <a:prstClr val="black"/>
              </a:solidFill>
              <a:latin typeface="メイリオ" panose="020B0604030504040204" pitchFamily="50" charset="-128"/>
              <a:ea typeface="メイリオ" panose="020B0604030504040204" pitchFamily="50" charset="-128"/>
            </a:endParaRPr>
          </a:p>
        </p:txBody>
      </p:sp>
      <p:sp>
        <p:nvSpPr>
          <p:cNvPr id="18" name="四角形: 角を丸くする 17">
            <a:extLst>
              <a:ext uri="{FF2B5EF4-FFF2-40B4-BE49-F238E27FC236}">
                <a16:creationId xmlns:a16="http://schemas.microsoft.com/office/drawing/2014/main" id="{FDC54C03-11CE-331F-05DA-1FBEEFC36285}"/>
              </a:ext>
            </a:extLst>
          </p:cNvPr>
          <p:cNvSpPr/>
          <p:nvPr/>
        </p:nvSpPr>
        <p:spPr>
          <a:xfrm>
            <a:off x="298442" y="1397103"/>
            <a:ext cx="7005943" cy="1023319"/>
          </a:xfrm>
          <a:prstGeom prst="roundRect">
            <a:avLst>
              <a:gd name="adj" fmla="val 12489"/>
            </a:avLst>
          </a:prstGeom>
          <a:solidFill>
            <a:srgbClr val="FFCCFF">
              <a:alpha val="24706"/>
            </a:srgbClr>
          </a:solidFill>
          <a:ln w="381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93547"/>
            <a:r>
              <a:rPr kumimoji="1" lang="ja-JP" altLang="en-US" sz="1241" dirty="0">
                <a:solidFill>
                  <a:prstClr val="black"/>
                </a:solidFill>
                <a:latin typeface="メイリオ" panose="020B0604030504040204" pitchFamily="50" charset="-128"/>
                <a:ea typeface="メイリオ" panose="020B0604030504040204" pitchFamily="50" charset="-128"/>
              </a:rPr>
              <a:t>　</a:t>
            </a:r>
            <a:r>
              <a:rPr kumimoji="1" lang="ja-JP" altLang="en-US" sz="1511" dirty="0">
                <a:solidFill>
                  <a:prstClr val="black"/>
                </a:solidFill>
                <a:latin typeface="メイリオ" panose="020B0604030504040204" pitchFamily="50" charset="-128"/>
                <a:ea typeface="メイリオ" panose="020B0604030504040204" pitchFamily="50" charset="-128"/>
              </a:rPr>
              <a:t>甲州市と山梨労働局は、市が行う雇用に関する施策と、労働局が行う職業紹介、能力開発、雇用保険、その他雇用に関する施策について、互いに連携・協力し合い、効果的・効率的かつ一体的に取り組みます。</a:t>
            </a:r>
          </a:p>
        </p:txBody>
      </p:sp>
    </p:spTree>
    <p:extLst>
      <p:ext uri="{BB962C8B-B14F-4D97-AF65-F5344CB8AC3E}">
        <p14:creationId xmlns:p14="http://schemas.microsoft.com/office/powerpoint/2010/main" val="1589111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888302614"/>
              </p:ext>
            </p:extLst>
          </p:nvPr>
        </p:nvGraphicFramePr>
        <p:xfrm>
          <a:off x="505434" y="453365"/>
          <a:ext cx="6716899" cy="1458595"/>
        </p:xfrm>
        <a:graphic>
          <a:graphicData uri="http://schemas.openxmlformats.org/drawingml/2006/table">
            <a:tbl>
              <a:tblPr firstRow="1" bandRow="1">
                <a:tableStyleId>{F5AB1C69-6EDB-4FF4-983F-18BD219EF322}</a:tableStyleId>
              </a:tblPr>
              <a:tblGrid>
                <a:gridCol w="6716899">
                  <a:extLst>
                    <a:ext uri="{9D8B030D-6E8A-4147-A177-3AD203B41FA5}">
                      <a16:colId xmlns:a16="http://schemas.microsoft.com/office/drawing/2014/main" val="1219134492"/>
                    </a:ext>
                  </a:extLst>
                </a:gridCol>
              </a:tblGrid>
              <a:tr h="0">
                <a:tc>
                  <a:txBody>
                    <a:bodyPr/>
                    <a:lstStyle/>
                    <a:p>
                      <a:pPr algn="just" hangingPunct="0">
                        <a:spcAft>
                          <a:spcPts val="0"/>
                        </a:spcAft>
                      </a:pPr>
                      <a:endParaRPr lang="ja-JP" altLang="ja-JP" sz="100" b="1" dirty="0">
                        <a:solidFill>
                          <a:schemeClr val="bg1"/>
                        </a:solidFill>
                        <a:latin typeface="+mj-ea"/>
                        <a:ea typeface="+mj-ea"/>
                        <a:cs typeface="ＭＳ 明朝" panose="02020609040205080304" pitchFamily="17" charset="-128"/>
                      </a:endParaRPr>
                    </a:p>
                  </a:txBody>
                  <a:tcPr>
                    <a:solidFill>
                      <a:schemeClr val="accent1"/>
                    </a:solidFill>
                  </a:tcPr>
                </a:tc>
                <a:extLst>
                  <a:ext uri="{0D108BD9-81ED-4DB2-BD59-A6C34878D82A}">
                    <a16:rowId xmlns:a16="http://schemas.microsoft.com/office/drawing/2014/main" val="774333874"/>
                  </a:ext>
                </a:extLst>
              </a:tr>
              <a:tr h="1026271">
                <a:tc>
                  <a:txBody>
                    <a:bodyPr/>
                    <a:lstStyle/>
                    <a:p>
                      <a:pPr>
                        <a:lnSpc>
                          <a:spcPts val="1300"/>
                        </a:lnSpc>
                      </a:pPr>
                      <a:r>
                        <a:rPr kumimoji="1" lang="ja-JP" altLang="en-US" sz="1100" kern="1200" dirty="0">
                          <a:solidFill>
                            <a:schemeClr val="dk1"/>
                          </a:solidFill>
                          <a:effectLst/>
                          <a:latin typeface="+mn-ea"/>
                          <a:ea typeface="+mn-ea"/>
                          <a:cs typeface="+mn-cs"/>
                        </a:rPr>
                        <a:t>　甲州市</a:t>
                      </a:r>
                      <a:r>
                        <a:rPr lang="ja-JP" altLang="en-US" sz="1100" dirty="0">
                          <a:latin typeface="+mn-ea"/>
                          <a:ea typeface="+mn-ea"/>
                          <a:cs typeface="メイリオ" panose="020B0604030504040204" pitchFamily="50" charset="-128"/>
                        </a:rPr>
                        <a:t>（以下「市」という。）と山梨労働局（以下「労働局」という。）は、相互に連携し、市が行う雇用に関する施策と、労働局が行う職業紹介、能力開発、雇用保険、その他雇用に関する施策について、効果的・効率的かつ一体的に実施し、地域の雇用確保と生活の安定等に資することを目的に、令和６年８月２７日「甲州市雇用対策協定」（以下「協定」という。）を締結した。</a:t>
                      </a:r>
                    </a:p>
                    <a:p>
                      <a:pPr>
                        <a:lnSpc>
                          <a:spcPts val="1300"/>
                        </a:lnSpc>
                      </a:pPr>
                      <a:r>
                        <a:rPr lang="ja-JP" altLang="en-US" sz="1100" dirty="0">
                          <a:latin typeface="+mn-ea"/>
                          <a:ea typeface="+mn-ea"/>
                          <a:cs typeface="メイリオ" panose="020B0604030504040204" pitchFamily="50" charset="-128"/>
                        </a:rPr>
                        <a:t>　この協定に基づき、市、労働局及び塩山公共職業安定所（以下「ハローワーク塩山」という。）は、令和８年度の事業計画を策定の上、互いに連携・協力し合い、一体的に施策を取り組むものとする。</a:t>
                      </a:r>
                      <a:endParaRPr kumimoji="1" lang="ja-JP" altLang="ja-JP" sz="1100" kern="1200" dirty="0">
                        <a:solidFill>
                          <a:schemeClr val="dk1"/>
                        </a:solidFill>
                        <a:effectLst/>
                        <a:latin typeface="+mn-ea"/>
                        <a:ea typeface="+mn-ea"/>
                        <a:cs typeface="+mn-cs"/>
                      </a:endParaRPr>
                    </a:p>
                  </a:txBody>
                  <a:tcPr>
                    <a:solidFill>
                      <a:schemeClr val="accent1">
                        <a:lumMod val="20000"/>
                        <a:lumOff val="80000"/>
                      </a:schemeClr>
                    </a:solidFill>
                  </a:tcPr>
                </a:tc>
                <a:extLst>
                  <a:ext uri="{0D108BD9-81ED-4DB2-BD59-A6C34878D82A}">
                    <a16:rowId xmlns:a16="http://schemas.microsoft.com/office/drawing/2014/main" val="4098963848"/>
                  </a:ext>
                </a:extLst>
              </a:tr>
              <a:tr h="213088">
                <a:tc>
                  <a:txBody>
                    <a:bodyPr/>
                    <a:lstStyle/>
                    <a:p>
                      <a:endParaRPr lang="en-US" altLang="ja-JP" sz="1100" dirty="0">
                        <a:solidFill>
                          <a:schemeClr val="bg1">
                            <a:lumMod val="50000"/>
                          </a:schemeClr>
                        </a:solidFill>
                        <a:latin typeface="+mn-ea"/>
                        <a:ea typeface="+mn-ea"/>
                        <a:cs typeface="ＭＳゴシック"/>
                      </a:endParaRPr>
                    </a:p>
                  </a:txBody>
                  <a:tcPr>
                    <a:solidFill>
                      <a:schemeClr val="accent1"/>
                    </a:solidFill>
                  </a:tcPr>
                </a:tc>
                <a:extLst>
                  <a:ext uri="{0D108BD9-81ED-4DB2-BD59-A6C34878D82A}">
                    <a16:rowId xmlns:a16="http://schemas.microsoft.com/office/drawing/2014/main" val="2102922209"/>
                  </a:ext>
                </a:extLst>
              </a:tr>
            </a:tbl>
          </a:graphicData>
        </a:graphic>
      </p:graphicFrame>
      <p:sp>
        <p:nvSpPr>
          <p:cNvPr id="11" name="object 7"/>
          <p:cNvSpPr txBox="1"/>
          <p:nvPr/>
        </p:nvSpPr>
        <p:spPr>
          <a:xfrm>
            <a:off x="509111" y="188279"/>
            <a:ext cx="1447800" cy="230832"/>
          </a:xfrm>
          <a:prstGeom prst="rect">
            <a:avLst/>
          </a:prstGeom>
        </p:spPr>
        <p:txBody>
          <a:bodyPr vert="horz" wrap="square" lIns="0" tIns="0" rIns="0" bIns="0" rtlCol="0">
            <a:spAutoFit/>
          </a:bodyPr>
          <a:lstStyle/>
          <a:p>
            <a:pPr marL="12700">
              <a:lnSpc>
                <a:spcPct val="100000"/>
              </a:lnSpc>
              <a:tabLst>
                <a:tab pos="419734" algn="l"/>
              </a:tabLst>
            </a:pPr>
            <a:r>
              <a:rPr lang="ja-JP" altLang="en-US" sz="1500" b="1" spc="-5" dirty="0">
                <a:latin typeface="+mn-ea"/>
                <a:cs typeface="ＤＦ特太ゴシック体"/>
              </a:rPr>
              <a:t>第１　趣　旨</a:t>
            </a:r>
            <a:endParaRPr sz="1500" b="1" dirty="0">
              <a:latin typeface="+mn-ea"/>
              <a:cs typeface="ＭＳ ゴシック"/>
            </a:endParaRPr>
          </a:p>
        </p:txBody>
      </p:sp>
      <p:graphicFrame>
        <p:nvGraphicFramePr>
          <p:cNvPr id="18" name="表 17"/>
          <p:cNvGraphicFramePr>
            <a:graphicFrameLocks noGrp="1"/>
          </p:cNvGraphicFramePr>
          <p:nvPr>
            <p:extLst>
              <p:ext uri="{D42A27DB-BD31-4B8C-83A1-F6EECF244321}">
                <p14:modId xmlns:p14="http://schemas.microsoft.com/office/powerpoint/2010/main" val="2037149090"/>
              </p:ext>
            </p:extLst>
          </p:nvPr>
        </p:nvGraphicFramePr>
        <p:xfrm>
          <a:off x="505434" y="2259671"/>
          <a:ext cx="6716899" cy="894080"/>
        </p:xfrm>
        <a:graphic>
          <a:graphicData uri="http://schemas.openxmlformats.org/drawingml/2006/table">
            <a:tbl>
              <a:tblPr firstRow="1" bandRow="1">
                <a:tableStyleId>{F5AB1C69-6EDB-4FF4-983F-18BD219EF322}</a:tableStyleId>
              </a:tblPr>
              <a:tblGrid>
                <a:gridCol w="6716899">
                  <a:extLst>
                    <a:ext uri="{9D8B030D-6E8A-4147-A177-3AD203B41FA5}">
                      <a16:colId xmlns:a16="http://schemas.microsoft.com/office/drawing/2014/main" val="1219134492"/>
                    </a:ext>
                  </a:extLst>
                </a:gridCol>
              </a:tblGrid>
              <a:tr h="0">
                <a:tc>
                  <a:txBody>
                    <a:bodyPr/>
                    <a:lstStyle/>
                    <a:p>
                      <a:pPr marL="0" marR="0" lvl="0" indent="0" algn="just" defTabSz="377830" rtl="0" eaLnBrk="1" fontAlgn="auto" latinLnBrk="0" hangingPunct="0">
                        <a:lnSpc>
                          <a:spcPct val="100000"/>
                        </a:lnSpc>
                        <a:spcBef>
                          <a:spcPts val="0"/>
                        </a:spcBef>
                        <a:spcAft>
                          <a:spcPts val="0"/>
                        </a:spcAft>
                        <a:buClrTx/>
                        <a:buSzTx/>
                        <a:buFontTx/>
                        <a:buNone/>
                        <a:tabLst/>
                        <a:defRPr/>
                      </a:pPr>
                      <a:endParaRPr lang="ja-JP" altLang="ja-JP" sz="100" dirty="0">
                        <a:solidFill>
                          <a:schemeClr val="bg1"/>
                        </a:solidFill>
                        <a:latin typeface="+mj-ea"/>
                        <a:ea typeface="+mj-ea"/>
                      </a:endParaRPr>
                    </a:p>
                  </a:txBody>
                  <a:tcPr anchor="ctr">
                    <a:solidFill>
                      <a:schemeClr val="accent1"/>
                    </a:solidFill>
                  </a:tcPr>
                </a:tc>
                <a:extLst>
                  <a:ext uri="{0D108BD9-81ED-4DB2-BD59-A6C34878D82A}">
                    <a16:rowId xmlns:a16="http://schemas.microsoft.com/office/drawing/2014/main" val="774333874"/>
                  </a:ext>
                </a:extLst>
              </a:tr>
              <a:tr h="258284">
                <a:tc>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dk1"/>
                          </a:solidFill>
                          <a:effectLst/>
                          <a:latin typeface="+mn-ea"/>
                          <a:ea typeface="+mn-ea"/>
                          <a:cs typeface="+mn-cs"/>
                        </a:rPr>
                        <a:t>1</a:t>
                      </a:r>
                      <a:r>
                        <a:rPr kumimoji="1" lang="ja-JP" altLang="en-US" sz="1100" kern="1200" dirty="0">
                          <a:solidFill>
                            <a:schemeClr val="dk1"/>
                          </a:solidFill>
                          <a:effectLst/>
                          <a:latin typeface="+mn-ea"/>
                          <a:ea typeface="+mn-ea"/>
                          <a:cs typeface="+mn-cs"/>
                        </a:rPr>
                        <a:t>　事業者支援による雇用の場の創出と拡大の推進</a:t>
                      </a:r>
                      <a:endParaRPr lang="en-US" altLang="ja-JP" sz="1100" dirty="0">
                        <a:solidFill>
                          <a:schemeClr val="bg1">
                            <a:lumMod val="50000"/>
                          </a:schemeClr>
                        </a:solidFill>
                        <a:latin typeface="+mn-ea"/>
                        <a:ea typeface="+mn-ea"/>
                      </a:endParaRPr>
                    </a:p>
                  </a:txBody>
                  <a:tcPr anchor="ctr">
                    <a:solidFill>
                      <a:schemeClr val="accent1">
                        <a:lumMod val="20000"/>
                        <a:lumOff val="80000"/>
                      </a:schemeClr>
                    </a:solidFill>
                  </a:tcPr>
                </a:tc>
                <a:extLst>
                  <a:ext uri="{0D108BD9-81ED-4DB2-BD59-A6C34878D82A}">
                    <a16:rowId xmlns:a16="http://schemas.microsoft.com/office/drawing/2014/main" val="4098963848"/>
                  </a:ext>
                </a:extLst>
              </a:tr>
              <a:tr h="258284">
                <a:tc>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kumimoji="1" lang="en-US" altLang="ja-JP" sz="1100" kern="1200" dirty="0">
                          <a:solidFill>
                            <a:schemeClr val="dk1"/>
                          </a:solidFill>
                          <a:effectLst/>
                          <a:latin typeface="+mn-ea"/>
                          <a:ea typeface="+mn-ea"/>
                          <a:cs typeface="+mn-cs"/>
                        </a:rPr>
                        <a:t>2</a:t>
                      </a:r>
                      <a:r>
                        <a:rPr kumimoji="1" lang="ja-JP" altLang="en-US" sz="1100" kern="1200" dirty="0">
                          <a:solidFill>
                            <a:schemeClr val="dk1"/>
                          </a:solidFill>
                          <a:effectLst/>
                          <a:latin typeface="+mn-ea"/>
                          <a:ea typeface="+mn-ea"/>
                          <a:cs typeface="+mn-cs"/>
                        </a:rPr>
                        <a:t>　若年者の就労支援</a:t>
                      </a:r>
                      <a:endParaRPr lang="en-US" altLang="ja-JP" sz="1100" dirty="0">
                        <a:solidFill>
                          <a:schemeClr val="bg1">
                            <a:lumMod val="50000"/>
                          </a:schemeClr>
                        </a:solidFill>
                        <a:latin typeface="+mn-ea"/>
                        <a:ea typeface="+mn-ea"/>
                        <a:cs typeface="ＭＳゴシック"/>
                      </a:endParaRPr>
                    </a:p>
                  </a:txBody>
                  <a:tcPr anchor="ctr">
                    <a:solidFill>
                      <a:schemeClr val="accent1">
                        <a:lumMod val="20000"/>
                        <a:lumOff val="80000"/>
                      </a:schemeClr>
                    </a:solidFill>
                  </a:tcPr>
                </a:tc>
                <a:extLst>
                  <a:ext uri="{0D108BD9-81ED-4DB2-BD59-A6C34878D82A}">
                    <a16:rowId xmlns:a16="http://schemas.microsoft.com/office/drawing/2014/main" val="2102922209"/>
                  </a:ext>
                </a:extLst>
              </a:tr>
              <a:tr h="258284">
                <a:tc>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lang="en-US" altLang="ja-JP" sz="1100" dirty="0">
                          <a:solidFill>
                            <a:schemeClr val="tx1"/>
                          </a:solidFill>
                          <a:latin typeface="+mn-ea"/>
                          <a:ea typeface="+mn-ea"/>
                          <a:cs typeface="ＭＳゴシック"/>
                        </a:rPr>
                        <a:t>3</a:t>
                      </a:r>
                      <a:r>
                        <a:rPr lang="ja-JP" altLang="en-US" sz="1100" dirty="0">
                          <a:solidFill>
                            <a:schemeClr val="tx1"/>
                          </a:solidFill>
                          <a:latin typeface="+mn-ea"/>
                          <a:ea typeface="+mn-ea"/>
                          <a:cs typeface="ＭＳゴシック"/>
                        </a:rPr>
                        <a:t>　働きたい人がいつでも活躍できる地域社会への整備</a:t>
                      </a:r>
                      <a:endParaRPr lang="en-US" altLang="ja-JP" sz="1100" dirty="0">
                        <a:solidFill>
                          <a:schemeClr val="tx1"/>
                        </a:solidFill>
                        <a:latin typeface="+mn-ea"/>
                        <a:ea typeface="+mn-ea"/>
                        <a:cs typeface="ＭＳゴシック"/>
                      </a:endParaRPr>
                    </a:p>
                  </a:txBody>
                  <a:tcPr anchor="ctr">
                    <a:solidFill>
                      <a:schemeClr val="accent1">
                        <a:lumMod val="20000"/>
                        <a:lumOff val="80000"/>
                      </a:schemeClr>
                    </a:solidFill>
                  </a:tcPr>
                </a:tc>
                <a:extLst>
                  <a:ext uri="{0D108BD9-81ED-4DB2-BD59-A6C34878D82A}">
                    <a16:rowId xmlns:a16="http://schemas.microsoft.com/office/drawing/2014/main" val="3963599774"/>
                  </a:ext>
                </a:extLst>
              </a:tr>
            </a:tbl>
          </a:graphicData>
        </a:graphic>
      </p:graphicFrame>
      <p:sp>
        <p:nvSpPr>
          <p:cNvPr id="7" name="object 7"/>
          <p:cNvSpPr txBox="1"/>
          <p:nvPr/>
        </p:nvSpPr>
        <p:spPr>
          <a:xfrm>
            <a:off x="505434" y="1990215"/>
            <a:ext cx="2362200" cy="230832"/>
          </a:xfrm>
          <a:prstGeom prst="rect">
            <a:avLst/>
          </a:prstGeom>
        </p:spPr>
        <p:txBody>
          <a:bodyPr vert="horz" wrap="square" lIns="0" tIns="0" rIns="0" bIns="0" rtlCol="0">
            <a:spAutoFit/>
          </a:bodyPr>
          <a:lstStyle/>
          <a:p>
            <a:pPr marL="12700">
              <a:lnSpc>
                <a:spcPct val="100000"/>
              </a:lnSpc>
              <a:tabLst>
                <a:tab pos="419734" algn="l"/>
              </a:tabLst>
            </a:pPr>
            <a:r>
              <a:rPr lang="ja-JP" altLang="en-US" sz="1500" b="1" spc="-5" dirty="0">
                <a:latin typeface="+mn-ea"/>
                <a:cs typeface="ＤＦ特太ゴシック体"/>
              </a:rPr>
              <a:t>第２　重点取組事項</a:t>
            </a:r>
            <a:endParaRPr sz="1500" b="1" dirty="0">
              <a:latin typeface="+mn-ea"/>
              <a:cs typeface="ＭＳ ゴシック"/>
            </a:endParaRPr>
          </a:p>
        </p:txBody>
      </p:sp>
      <p:sp>
        <p:nvSpPr>
          <p:cNvPr id="8" name="object 7"/>
          <p:cNvSpPr txBox="1"/>
          <p:nvPr/>
        </p:nvSpPr>
        <p:spPr>
          <a:xfrm>
            <a:off x="511691" y="3232317"/>
            <a:ext cx="3070728" cy="230832"/>
          </a:xfrm>
          <a:prstGeom prst="rect">
            <a:avLst/>
          </a:prstGeom>
        </p:spPr>
        <p:txBody>
          <a:bodyPr vert="horz" wrap="square" lIns="0" tIns="0" rIns="0" bIns="0" rtlCol="0">
            <a:spAutoFit/>
          </a:bodyPr>
          <a:lstStyle/>
          <a:p>
            <a:pPr marL="12700">
              <a:lnSpc>
                <a:spcPct val="100000"/>
              </a:lnSpc>
              <a:tabLst>
                <a:tab pos="419734" algn="l"/>
              </a:tabLst>
            </a:pPr>
            <a:r>
              <a:rPr lang="ja-JP" altLang="en-US" sz="1500" b="1" spc="-5" dirty="0">
                <a:latin typeface="+mn-ea"/>
                <a:cs typeface="ＤＦ特太ゴシック体"/>
              </a:rPr>
              <a:t>第３　具体的な実施事項</a:t>
            </a:r>
            <a:endParaRPr sz="1500" b="1" dirty="0">
              <a:latin typeface="+mn-ea"/>
              <a:cs typeface="ＭＳ ゴシック"/>
            </a:endParaRPr>
          </a:p>
        </p:txBody>
      </p:sp>
      <p:graphicFrame>
        <p:nvGraphicFramePr>
          <p:cNvPr id="12" name="表 11"/>
          <p:cNvGraphicFramePr>
            <a:graphicFrameLocks noGrp="1"/>
          </p:cNvGraphicFramePr>
          <p:nvPr>
            <p:extLst>
              <p:ext uri="{D42A27DB-BD31-4B8C-83A1-F6EECF244321}">
                <p14:modId xmlns:p14="http://schemas.microsoft.com/office/powerpoint/2010/main" val="1820876686"/>
              </p:ext>
            </p:extLst>
          </p:nvPr>
        </p:nvGraphicFramePr>
        <p:xfrm>
          <a:off x="485775" y="4349678"/>
          <a:ext cx="6736558" cy="1051560"/>
        </p:xfrm>
        <a:graphic>
          <a:graphicData uri="http://schemas.openxmlformats.org/drawingml/2006/table">
            <a:tbl>
              <a:tblPr firstRow="1" bandRow="1">
                <a:tableStyleId>{F5AB1C69-6EDB-4FF4-983F-18BD219EF322}</a:tableStyleId>
              </a:tblPr>
              <a:tblGrid>
                <a:gridCol w="6736558">
                  <a:extLst>
                    <a:ext uri="{9D8B030D-6E8A-4147-A177-3AD203B41FA5}">
                      <a16:colId xmlns:a16="http://schemas.microsoft.com/office/drawing/2014/main" val="1219134492"/>
                    </a:ext>
                  </a:extLst>
                </a:gridCol>
              </a:tblGrid>
              <a:tr h="282404">
                <a:tc>
                  <a:txBody>
                    <a:bodyPr/>
                    <a:lstStyle/>
                    <a:p>
                      <a:r>
                        <a:rPr kumimoji="1" lang="ja-JP" altLang="en-US" sz="1300" dirty="0">
                          <a:solidFill>
                            <a:schemeClr val="tx1"/>
                          </a:solidFill>
                          <a:latin typeface="+mn-ea"/>
                          <a:ea typeface="+mn-ea"/>
                        </a:rPr>
                        <a:t>共同の取組</a:t>
                      </a:r>
                    </a:p>
                  </a:txBody>
                  <a:tcPr>
                    <a:solidFill>
                      <a:schemeClr val="accent1"/>
                    </a:solidFill>
                  </a:tcPr>
                </a:tc>
                <a:extLst>
                  <a:ext uri="{0D108BD9-81ED-4DB2-BD59-A6C34878D82A}">
                    <a16:rowId xmlns:a16="http://schemas.microsoft.com/office/drawing/2014/main" val="774333874"/>
                  </a:ext>
                </a:extLst>
              </a:tr>
              <a:tr h="748708">
                <a:tc>
                  <a:txBody>
                    <a:bodyPr/>
                    <a:lstStyle/>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1" dirty="0">
                          <a:latin typeface="+mn-ea"/>
                          <a:ea typeface="+mn-ea"/>
                        </a:rPr>
                        <a:t>●</a:t>
                      </a:r>
                      <a:r>
                        <a:rPr lang="ja-JP" altLang="en-US" sz="1100" b="0" dirty="0">
                          <a:latin typeface="+mn-ea"/>
                          <a:ea typeface="+mn-ea"/>
                        </a:rPr>
                        <a:t>市は</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誘致企業、市内進出企業の雇用に関する情報発信を積極的に行い、それを踏まえ、ハローワーク</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　塩山では職業相談・職業紹介等を行う。</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●市とハローワーク塩山は連携して、市内事業者へ雇用・労務に関する情報共有を図り、労務改善や人</a:t>
                      </a:r>
                      <a:endParaRPr lang="en-US" altLang="ja-JP" sz="1100" b="0" dirty="0">
                        <a:solidFill>
                          <a:schemeClr val="tx1"/>
                        </a:solidFill>
                        <a:latin typeface="+mn-ea"/>
                        <a:ea typeface="+mn-ea"/>
                      </a:endParaRPr>
                    </a:p>
                    <a:p>
                      <a:pPr marL="0" marR="0" lvl="0" indent="0" algn="l" defTabSz="914394" rtl="0" eaLnBrk="1" fontAlgn="auto" latinLnBrk="0" hangingPunct="1">
                        <a:lnSpc>
                          <a:spcPct val="100000"/>
                        </a:lnSpc>
                        <a:spcBef>
                          <a:spcPts val="0"/>
                        </a:spcBef>
                        <a:spcAft>
                          <a:spcPts val="0"/>
                        </a:spcAft>
                        <a:buClrTx/>
                        <a:buSzTx/>
                        <a:buFontTx/>
                        <a:buNone/>
                        <a:tabLst/>
                        <a:defRPr/>
                      </a:pPr>
                      <a:r>
                        <a:rPr lang="en-US" altLang="ja-JP" sz="1100" b="0" dirty="0">
                          <a:solidFill>
                            <a:schemeClr val="tx1"/>
                          </a:solidFill>
                          <a:latin typeface="+mn-ea"/>
                          <a:ea typeface="+mn-ea"/>
                        </a:rPr>
                        <a:t>   </a:t>
                      </a:r>
                      <a:r>
                        <a:rPr lang="ja-JP" altLang="en-US" sz="1100" b="0" dirty="0">
                          <a:solidFill>
                            <a:schemeClr val="tx1"/>
                          </a:solidFill>
                          <a:latin typeface="+mn-ea"/>
                          <a:ea typeface="+mn-ea"/>
                        </a:rPr>
                        <a:t>材確保に取り組む。</a:t>
                      </a:r>
                      <a:endParaRPr lang="en-US" altLang="ja-JP" sz="1100" b="0" dirty="0">
                        <a:solidFill>
                          <a:schemeClr val="tx1"/>
                        </a:solidFill>
                        <a:latin typeface="+mn-ea"/>
                        <a:ea typeface="+mn-ea"/>
                      </a:endParaRPr>
                    </a:p>
                  </a:txBody>
                  <a:tcPr>
                    <a:solidFill>
                      <a:schemeClr val="accent1">
                        <a:lumMod val="20000"/>
                        <a:lumOff val="80000"/>
                      </a:schemeClr>
                    </a:solidFill>
                  </a:tcPr>
                </a:tc>
                <a:extLst>
                  <a:ext uri="{0D108BD9-81ED-4DB2-BD59-A6C34878D82A}">
                    <a16:rowId xmlns:a16="http://schemas.microsoft.com/office/drawing/2014/main" val="4098963848"/>
                  </a:ext>
                </a:extLst>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883117921"/>
              </p:ext>
            </p:extLst>
          </p:nvPr>
        </p:nvGraphicFramePr>
        <p:xfrm>
          <a:off x="485776" y="5401239"/>
          <a:ext cx="6873874" cy="5190618"/>
        </p:xfrm>
        <a:graphic>
          <a:graphicData uri="http://schemas.openxmlformats.org/drawingml/2006/table">
            <a:tbl>
              <a:tblPr firstRow="1" bandRow="1">
                <a:tableStyleId>{5C22544A-7EE6-4342-B048-85BDC9FD1C3A}</a:tableStyleId>
              </a:tblPr>
              <a:tblGrid>
                <a:gridCol w="3447254">
                  <a:extLst>
                    <a:ext uri="{9D8B030D-6E8A-4147-A177-3AD203B41FA5}">
                      <a16:colId xmlns:a16="http://schemas.microsoft.com/office/drawing/2014/main" val="839783525"/>
                    </a:ext>
                  </a:extLst>
                </a:gridCol>
                <a:gridCol w="3426620">
                  <a:extLst>
                    <a:ext uri="{9D8B030D-6E8A-4147-A177-3AD203B41FA5}">
                      <a16:colId xmlns:a16="http://schemas.microsoft.com/office/drawing/2014/main" val="2878295692"/>
                    </a:ext>
                  </a:extLst>
                </a:gridCol>
              </a:tblGrid>
              <a:tr h="338661">
                <a:tc>
                  <a:txBody>
                    <a:bodyPr/>
                    <a:lstStyle/>
                    <a:p>
                      <a:pPr algn="ctr"/>
                      <a:r>
                        <a:rPr kumimoji="1" lang="ja-JP" altLang="en-US" sz="1300" dirty="0">
                          <a:solidFill>
                            <a:schemeClr val="tx1"/>
                          </a:solidFill>
                          <a:latin typeface="+mn-ea"/>
                          <a:ea typeface="+mn-ea"/>
                        </a:rPr>
                        <a:t>甲州市の取組</a:t>
                      </a:r>
                    </a:p>
                  </a:txBody>
                  <a:tcPr anchor="ctr">
                    <a:solidFill>
                      <a:schemeClr val="accent1"/>
                    </a:solidFill>
                  </a:tcPr>
                </a:tc>
                <a:tc>
                  <a:txBody>
                    <a:bodyPr/>
                    <a:lstStyle/>
                    <a:p>
                      <a:pPr algn="ctr"/>
                      <a:r>
                        <a:rPr kumimoji="1" lang="ja-JP" altLang="en-US" sz="1300" dirty="0">
                          <a:solidFill>
                            <a:schemeClr val="tx1"/>
                          </a:solidFill>
                          <a:latin typeface="+mn-ea"/>
                          <a:ea typeface="+mn-ea"/>
                        </a:rPr>
                        <a:t>山梨労働局</a:t>
                      </a:r>
                      <a:r>
                        <a:rPr kumimoji="1" lang="en-US" altLang="ja-JP" sz="1300" dirty="0">
                          <a:solidFill>
                            <a:schemeClr val="tx1"/>
                          </a:solidFill>
                          <a:latin typeface="+mn-ea"/>
                          <a:ea typeface="+mn-ea"/>
                        </a:rPr>
                        <a:t>(</a:t>
                      </a:r>
                      <a:r>
                        <a:rPr kumimoji="1" lang="ja-JP" altLang="en-US" sz="1300" dirty="0">
                          <a:solidFill>
                            <a:schemeClr val="tx1"/>
                          </a:solidFill>
                          <a:latin typeface="+mn-ea"/>
                          <a:ea typeface="+mn-ea"/>
                        </a:rPr>
                        <a:t>ハローワーク塩山</a:t>
                      </a:r>
                      <a:r>
                        <a:rPr kumimoji="1" lang="en-US" altLang="ja-JP" sz="1300" dirty="0">
                          <a:solidFill>
                            <a:schemeClr val="tx1"/>
                          </a:solidFill>
                          <a:latin typeface="+mn-ea"/>
                          <a:ea typeface="+mn-ea"/>
                        </a:rPr>
                        <a:t>)</a:t>
                      </a:r>
                      <a:r>
                        <a:rPr kumimoji="1" lang="ja-JP" altLang="en-US" sz="1300" dirty="0">
                          <a:solidFill>
                            <a:schemeClr val="tx1"/>
                          </a:solidFill>
                          <a:latin typeface="+mn-ea"/>
                          <a:ea typeface="+mn-ea"/>
                        </a:rPr>
                        <a:t>の取組</a:t>
                      </a:r>
                    </a:p>
                  </a:txBody>
                  <a:tcPr anchor="ctr">
                    <a:solidFill>
                      <a:schemeClr val="accent1"/>
                    </a:solidFill>
                  </a:tcPr>
                </a:tc>
                <a:extLst>
                  <a:ext uri="{0D108BD9-81ED-4DB2-BD59-A6C34878D82A}">
                    <a16:rowId xmlns:a16="http://schemas.microsoft.com/office/drawing/2014/main" val="3483234812"/>
                  </a:ext>
                </a:extLst>
              </a:tr>
              <a:tr h="4851957">
                <a:tc>
                  <a:txBody>
                    <a:bodyPr/>
                    <a:lstStyle/>
                    <a:p>
                      <a:pPr>
                        <a:lnSpc>
                          <a:spcPts val="1500"/>
                        </a:lnSpc>
                      </a:pPr>
                      <a:r>
                        <a:rPr kumimoji="1" lang="ja-JP" altLang="en-US" sz="1100" b="1" kern="1200" dirty="0">
                          <a:solidFill>
                            <a:schemeClr val="dk1"/>
                          </a:solidFill>
                          <a:effectLst/>
                          <a:latin typeface="+mn-ea"/>
                          <a:ea typeface="+mn-ea"/>
                          <a:cs typeface="+mn-cs"/>
                        </a:rPr>
                        <a:t>①企業誘致による雇用の創出</a:t>
                      </a:r>
                      <a:endParaRPr kumimoji="1" lang="en-US" altLang="ja-JP" sz="1100" b="1" kern="1200" dirty="0">
                        <a:solidFill>
                          <a:schemeClr val="dk1"/>
                        </a:solidFill>
                        <a:effectLst/>
                        <a:latin typeface="+mn-ea"/>
                        <a:ea typeface="+mn-ea"/>
                        <a:cs typeface="+mn-cs"/>
                      </a:endParaRPr>
                    </a:p>
                    <a:p>
                      <a:pPr>
                        <a:lnSpc>
                          <a:spcPts val="1500"/>
                        </a:lnSpc>
                      </a:pPr>
                      <a:r>
                        <a:rPr kumimoji="1" lang="ja-JP" altLang="en-US" sz="1100" b="0" i="0" u="none" kern="1200" baseline="0" dirty="0">
                          <a:solidFill>
                            <a:schemeClr val="dk1"/>
                          </a:solidFill>
                          <a:effectLst/>
                          <a:latin typeface="+mn-ea"/>
                          <a:ea typeface="+mn-ea"/>
                          <a:cs typeface="+mn-cs"/>
                        </a:rPr>
                        <a:t>　企業立地に係る優遇制度の活用及び促進することにより、雇用の創出を図る。</a:t>
                      </a:r>
                      <a:endParaRPr kumimoji="1" lang="en-US" altLang="ja-JP" sz="1100" b="0" i="0" u="none" kern="1200" baseline="0" dirty="0">
                        <a:solidFill>
                          <a:schemeClr val="dk1"/>
                        </a:solidFill>
                        <a:effectLst/>
                        <a:latin typeface="+mn-ea"/>
                        <a:ea typeface="+mn-ea"/>
                        <a:cs typeface="+mn-cs"/>
                      </a:endParaRPr>
                    </a:p>
                    <a:p>
                      <a:pPr>
                        <a:lnSpc>
                          <a:spcPts val="1500"/>
                        </a:lnSpc>
                      </a:pPr>
                      <a:r>
                        <a:rPr kumimoji="1" lang="ja-JP" altLang="en-US" sz="1100" b="1" kern="1200" dirty="0">
                          <a:solidFill>
                            <a:schemeClr val="dk1"/>
                          </a:solidFill>
                          <a:effectLst/>
                          <a:latin typeface="+mn-ea"/>
                          <a:ea typeface="+mn-ea"/>
                          <a:cs typeface="+mn-cs"/>
                        </a:rPr>
                        <a:t>②創業の推進と支援</a:t>
                      </a:r>
                      <a:endParaRPr kumimoji="1" lang="en-US" altLang="ja-JP" sz="1100" b="1" kern="1200" dirty="0">
                        <a:solidFill>
                          <a:schemeClr val="dk1"/>
                        </a:solidFill>
                        <a:effectLst/>
                        <a:latin typeface="+mn-ea"/>
                        <a:ea typeface="+mn-ea"/>
                        <a:cs typeface="+mn-cs"/>
                      </a:endParaRPr>
                    </a:p>
                    <a:p>
                      <a:pPr>
                        <a:lnSpc>
                          <a:spcPts val="1500"/>
                        </a:lnSpc>
                      </a:pPr>
                      <a:r>
                        <a:rPr kumimoji="1" lang="ja-JP" altLang="en-US" sz="1100" b="0" kern="1200" dirty="0">
                          <a:solidFill>
                            <a:schemeClr val="dk1"/>
                          </a:solidFill>
                          <a:effectLst/>
                          <a:latin typeface="+mn-ea"/>
                          <a:ea typeface="+mn-ea"/>
                          <a:cs typeface="+mn-cs"/>
                        </a:rPr>
                        <a:t>　空き店舗を活用して創業する事業者への補助を行うこと、新事業の展開を目指す方に対して低予算で出店ができる店舗スペースを貸し出すことなど、事業開始の足掛かりを支援し、市内での起業につなげる。</a:t>
                      </a:r>
                      <a:r>
                        <a:rPr kumimoji="1" lang="ja-JP" altLang="en-US" sz="1100" b="0" kern="1200" dirty="0">
                          <a:solidFill>
                            <a:schemeClr val="tx1"/>
                          </a:solidFill>
                          <a:effectLst/>
                          <a:latin typeface="+mn-ea"/>
                          <a:ea typeface="+mn-ea"/>
                          <a:cs typeface="+mn-cs"/>
                        </a:rPr>
                        <a:t>また、商工会と連携して、創業した企業が事業継続及び拡大を図れるよう支援する。</a:t>
                      </a:r>
                      <a:endParaRPr kumimoji="1" lang="en-US" altLang="ja-JP" sz="1100" b="0" kern="1200" dirty="0">
                        <a:solidFill>
                          <a:schemeClr val="tx1"/>
                        </a:solidFill>
                        <a:effectLst/>
                        <a:latin typeface="+mn-ea"/>
                        <a:ea typeface="+mn-ea"/>
                        <a:cs typeface="+mn-cs"/>
                      </a:endParaRPr>
                    </a:p>
                    <a:p>
                      <a:pPr>
                        <a:lnSpc>
                          <a:spcPts val="1500"/>
                        </a:lnSpc>
                      </a:pPr>
                      <a:r>
                        <a:rPr kumimoji="1" lang="ja-JP" altLang="en-US" sz="1100" b="1" kern="1200" dirty="0">
                          <a:solidFill>
                            <a:schemeClr val="dk1"/>
                          </a:solidFill>
                          <a:effectLst/>
                          <a:latin typeface="+mn-ea"/>
                          <a:ea typeface="+mn-ea"/>
                          <a:cs typeface="+mn-cs"/>
                        </a:rPr>
                        <a:t>③市内事業者による新たな事業展開の支援</a:t>
                      </a:r>
                      <a:endParaRPr kumimoji="1" lang="en-US" altLang="ja-JP" sz="1100" b="1" kern="1200" dirty="0">
                        <a:solidFill>
                          <a:schemeClr val="dk1"/>
                        </a:solidFill>
                        <a:effectLst/>
                        <a:latin typeface="+mn-ea"/>
                        <a:ea typeface="+mn-ea"/>
                        <a:cs typeface="+mn-cs"/>
                      </a:endParaRPr>
                    </a:p>
                    <a:p>
                      <a:pPr>
                        <a:lnSpc>
                          <a:spcPts val="1500"/>
                        </a:lnSpc>
                      </a:pPr>
                      <a:r>
                        <a:rPr kumimoji="1" lang="ja-JP" altLang="en-US" sz="1100" b="0" kern="1200" dirty="0">
                          <a:solidFill>
                            <a:schemeClr val="dk1"/>
                          </a:solidFill>
                          <a:effectLst/>
                          <a:latin typeface="+mn-ea"/>
                          <a:ea typeface="+mn-ea"/>
                          <a:cs typeface="+mn-cs"/>
                        </a:rPr>
                        <a:t>　商工業の振興及び事業の持続的発展に取り組む企業に対し、補給や補助を行い、事業の継続及び発展を支援する。</a:t>
                      </a:r>
                      <a:endParaRPr kumimoji="1" lang="en-US" altLang="ja-JP" sz="1100" b="0" kern="1200" dirty="0">
                        <a:solidFill>
                          <a:schemeClr val="dk1"/>
                        </a:solidFill>
                        <a:effectLst/>
                        <a:latin typeface="+mn-ea"/>
                        <a:ea typeface="+mn-ea"/>
                        <a:cs typeface="+mn-cs"/>
                      </a:endParaRPr>
                    </a:p>
                    <a:p>
                      <a:pPr>
                        <a:lnSpc>
                          <a:spcPts val="1500"/>
                        </a:lnSpc>
                      </a:pPr>
                      <a:r>
                        <a:rPr kumimoji="1" lang="ja-JP" altLang="en-US" sz="1100" b="1" kern="1200" dirty="0">
                          <a:solidFill>
                            <a:schemeClr val="dk1"/>
                          </a:solidFill>
                          <a:effectLst/>
                          <a:latin typeface="+mn-ea"/>
                          <a:ea typeface="+mn-ea"/>
                          <a:cs typeface="+mn-cs"/>
                        </a:rPr>
                        <a:t>④市内で働く勤労者の労務福祉の向上</a:t>
                      </a:r>
                      <a:endParaRPr kumimoji="1" lang="en-US" altLang="ja-JP" sz="1100" b="1" kern="1200" dirty="0">
                        <a:solidFill>
                          <a:schemeClr val="dk1"/>
                        </a:solidFill>
                        <a:effectLst/>
                        <a:latin typeface="+mn-ea"/>
                        <a:ea typeface="+mn-ea"/>
                        <a:cs typeface="+mn-cs"/>
                      </a:endParaRPr>
                    </a:p>
                    <a:p>
                      <a:pPr>
                        <a:lnSpc>
                          <a:spcPts val="1500"/>
                        </a:lnSpc>
                      </a:pPr>
                      <a:r>
                        <a:rPr kumimoji="1" lang="ja-JP" altLang="en-US" sz="1100" b="0" kern="1200" dirty="0">
                          <a:solidFill>
                            <a:schemeClr val="dk1"/>
                          </a:solidFill>
                          <a:effectLst/>
                          <a:latin typeface="+mn-ea"/>
                          <a:ea typeface="+mn-ea"/>
                          <a:cs typeface="+mn-cs"/>
                        </a:rPr>
                        <a:t>　甲州市中小企業労務改善協議会内で、ハローワーク塩山からの雇用情報の共有や制度説明等を受け、企業の雇用環境やそこで働く従業員の労務福祉の向上を目指す。また、同協議会の活動を通じ、従業員のモチベーションの向上に努める。</a:t>
                      </a:r>
                      <a:endParaRPr kumimoji="1" lang="en-US" altLang="ja-JP" sz="1100" b="0" kern="1200" dirty="0">
                        <a:solidFill>
                          <a:schemeClr val="dk1"/>
                        </a:solidFill>
                        <a:effectLst/>
                        <a:latin typeface="+mn-ea"/>
                        <a:ea typeface="+mn-ea"/>
                        <a:cs typeface="+mn-cs"/>
                      </a:endParaRPr>
                    </a:p>
                    <a:p>
                      <a:pPr>
                        <a:lnSpc>
                          <a:spcPts val="1500"/>
                        </a:lnSpc>
                      </a:pPr>
                      <a:endParaRPr kumimoji="1" lang="en-US" altLang="ja-JP" sz="1400" b="0" kern="1200" dirty="0">
                        <a:solidFill>
                          <a:schemeClr val="dk1"/>
                        </a:solidFill>
                        <a:effectLst/>
                        <a:latin typeface="+mj-ea"/>
                        <a:ea typeface="+mj-ea"/>
                        <a:cs typeface="+mn-cs"/>
                      </a:endParaRPr>
                    </a:p>
                  </a:txBody>
                  <a:tcPr>
                    <a:solidFill>
                      <a:schemeClr val="accent1">
                        <a:lumMod val="20000"/>
                        <a:lumOff val="80000"/>
                      </a:schemeClr>
                    </a:solidFill>
                  </a:tcPr>
                </a:tc>
                <a:tc>
                  <a:txBody>
                    <a:bodyPr/>
                    <a:lstStyle/>
                    <a:p>
                      <a:pPr algn="l"/>
                      <a:r>
                        <a:rPr kumimoji="1" lang="ja-JP" altLang="en-US" sz="1100" b="1" kern="1200" dirty="0">
                          <a:solidFill>
                            <a:schemeClr val="tx1"/>
                          </a:solidFill>
                          <a:latin typeface="+mn-ea"/>
                          <a:ea typeface="+mn-ea"/>
                          <a:cs typeface="+mn-cs"/>
                        </a:rPr>
                        <a:t>➀労働市場情報の提供、求人情報の発信</a:t>
                      </a:r>
                    </a:p>
                    <a:p>
                      <a:pPr algn="l"/>
                      <a:r>
                        <a:rPr kumimoji="1" lang="ja-JP" altLang="en-US" sz="1100" b="0" kern="1200" dirty="0">
                          <a:solidFill>
                            <a:schemeClr val="tx1"/>
                          </a:solidFill>
                          <a:latin typeface="+mn-ea"/>
                          <a:ea typeface="+mn-ea"/>
                          <a:cs typeface="+mn-cs"/>
                        </a:rPr>
                        <a:t>　誘致企業や市内進出企業に対して、市内企業の労働環境や賃金状況など労働市場の情報提供を行うとともに、人材確保に向けてハローワークの全国ネットワークを活用して、広く求人情報の発信を行う。</a:t>
                      </a:r>
                      <a:endParaRPr kumimoji="1" lang="en-US" altLang="ja-JP" sz="1100" b="0" kern="1200" dirty="0">
                        <a:solidFill>
                          <a:schemeClr val="tx1"/>
                        </a:solidFill>
                        <a:latin typeface="+mn-ea"/>
                        <a:ea typeface="+mn-ea"/>
                        <a:cs typeface="+mn-cs"/>
                      </a:endParaRPr>
                    </a:p>
                    <a:p>
                      <a:pPr algn="l"/>
                      <a:r>
                        <a:rPr kumimoji="1" lang="ja-JP" altLang="en-US" sz="1100" b="1" kern="1200" dirty="0">
                          <a:solidFill>
                            <a:schemeClr val="tx1"/>
                          </a:solidFill>
                          <a:latin typeface="+mn-ea"/>
                          <a:ea typeface="+mn-ea"/>
                          <a:cs typeface="+mn-cs"/>
                        </a:rPr>
                        <a:t>➁誘致企業のニーズを踏まえた職業相談・職業紹介</a:t>
                      </a:r>
                    </a:p>
                    <a:p>
                      <a:pPr algn="l"/>
                      <a:r>
                        <a:rPr kumimoji="1" lang="ja-JP" altLang="en-US" sz="1100" b="0" kern="1200" dirty="0">
                          <a:solidFill>
                            <a:schemeClr val="tx1"/>
                          </a:solidFill>
                          <a:latin typeface="+mn-ea"/>
                          <a:ea typeface="+mn-ea"/>
                          <a:cs typeface="+mn-cs"/>
                        </a:rPr>
                        <a:t>　誘致企業、市内進出企業の人材確保に向け、企業ニーズを踏まえた上で、積極的な情報提供、職業相談・職業紹介を行う。</a:t>
                      </a:r>
                    </a:p>
                    <a:p>
                      <a:pPr algn="l"/>
                      <a:r>
                        <a:rPr kumimoji="1" lang="ja-JP" altLang="en-US" sz="1100" b="1" kern="1200" dirty="0">
                          <a:solidFill>
                            <a:schemeClr val="tx1"/>
                          </a:solidFill>
                          <a:latin typeface="+mn-ea"/>
                          <a:ea typeface="+mn-ea"/>
                          <a:cs typeface="+mn-cs"/>
                        </a:rPr>
                        <a:t>➂人材不足分野における職業相談・職業紹介 </a:t>
                      </a:r>
                    </a:p>
                    <a:p>
                      <a:pPr algn="l"/>
                      <a:r>
                        <a:rPr kumimoji="1" lang="ja-JP" altLang="en-US" sz="1100" b="0" kern="1200" dirty="0">
                          <a:solidFill>
                            <a:schemeClr val="tx1"/>
                          </a:solidFill>
                          <a:latin typeface="+mn-ea"/>
                          <a:ea typeface="+mn-ea"/>
                          <a:cs typeface="+mn-cs"/>
                        </a:rPr>
                        <a:t>　人材不足分野（医療・介護・保育・建設・警備・運輸の６分野）において、求人・求職のマッチングを強化し、市内企業への就職を促進する。</a:t>
                      </a:r>
                    </a:p>
                    <a:p>
                      <a:pPr algn="l"/>
                      <a:r>
                        <a:rPr kumimoji="1" lang="ja-JP" altLang="en-US" sz="1100" b="0" kern="1200" dirty="0">
                          <a:solidFill>
                            <a:schemeClr val="tx1"/>
                          </a:solidFill>
                          <a:latin typeface="+mn-ea"/>
                          <a:ea typeface="+mn-ea"/>
                          <a:cs typeface="+mn-cs"/>
                        </a:rPr>
                        <a:t>　また、医療・福祉分野（医療・介護・保育の３分野）については、「医療・福祉ささえる求人充足プロジェクト」として、事業所訪問等によるアウトリーチ支援の強化等により、ハローワークの最重点事項として当該分野の求人充足支援に取り組む。</a:t>
                      </a:r>
                    </a:p>
                    <a:p>
                      <a:pPr algn="l"/>
                      <a:r>
                        <a:rPr kumimoji="1" lang="ja-JP" altLang="en-US" sz="1100" b="1" kern="1200" dirty="0">
                          <a:solidFill>
                            <a:schemeClr val="tx1"/>
                          </a:solidFill>
                          <a:latin typeface="+mn-ea"/>
                          <a:ea typeface="+mn-ea"/>
                          <a:cs typeface="+mn-cs"/>
                        </a:rPr>
                        <a:t>④助成金の周知・活用促進</a:t>
                      </a:r>
                    </a:p>
                    <a:p>
                      <a:pPr algn="l"/>
                      <a:r>
                        <a:rPr kumimoji="1" lang="ja-JP" altLang="en-US" sz="1100" b="0" kern="1200" dirty="0">
                          <a:solidFill>
                            <a:schemeClr val="tx1"/>
                          </a:solidFill>
                          <a:latin typeface="+mn-ea"/>
                          <a:ea typeface="+mn-ea"/>
                          <a:cs typeface="+mn-cs"/>
                        </a:rPr>
                        <a:t>　従業員のスキル向上やリスキリング等を実施した場合に訓練費用や訓練期間中の賃金の一部等を助成する「人材開発支援助成金」や契約社員、パート社員などを正社員化した場合等に助成する「キャリアアップ助成金」などの各種助成制度の周知・活用促進を行う。また、市が開催する説明会等において、要請に応じて講師の派遣等を行うなど運営協力する。</a:t>
                      </a:r>
                      <a:endParaRPr kumimoji="1" lang="en-US" altLang="ja-JP" sz="1100" b="0" kern="1200" dirty="0">
                        <a:solidFill>
                          <a:schemeClr val="dk1"/>
                        </a:solidFill>
                        <a:effectLst/>
                        <a:latin typeface="+mn-ea"/>
                        <a:ea typeface="+mn-ea"/>
                        <a:cs typeface="+mn-cs"/>
                      </a:endParaRPr>
                    </a:p>
                  </a:txBody>
                  <a:tcPr>
                    <a:solidFill>
                      <a:schemeClr val="accent1">
                        <a:lumMod val="20000"/>
                        <a:lumOff val="80000"/>
                      </a:schemeClr>
                    </a:solidFill>
                  </a:tcPr>
                </a:tc>
                <a:extLst>
                  <a:ext uri="{0D108BD9-81ED-4DB2-BD59-A6C34878D82A}">
                    <a16:rowId xmlns:a16="http://schemas.microsoft.com/office/drawing/2014/main" val="1202637253"/>
                  </a:ext>
                </a:extLst>
              </a:tr>
            </a:tbl>
          </a:graphicData>
        </a:graphic>
      </p:graphicFrame>
      <p:sp>
        <p:nvSpPr>
          <p:cNvPr id="14" name="object 15"/>
          <p:cNvSpPr txBox="1">
            <a:spLocks/>
          </p:cNvSpPr>
          <p:nvPr/>
        </p:nvSpPr>
        <p:spPr>
          <a:xfrm>
            <a:off x="3598294" y="10375900"/>
            <a:ext cx="533400" cy="194925"/>
          </a:xfrm>
          <a:prstGeom prst="rect">
            <a:avLst/>
          </a:prstGeom>
        </p:spPr>
        <p:txBody>
          <a:bodyPr vert="horz" wrap="square" lIns="0" tIns="10160" rIns="0" bIns="0" rtlCol="0" anchor="ctr">
            <a:spAutoFit/>
          </a:bodyPr>
          <a:lstStyle>
            <a:defPPr>
              <a:defRPr lang="en-US"/>
            </a:defPPr>
            <a:lvl1pPr marL="0" algn="r" defTabSz="457200" rtl="0" eaLnBrk="1" latinLnBrk="0" hangingPunct="1">
              <a:defRPr sz="1200" b="0" i="0" kern="1200">
                <a:solidFill>
                  <a:schemeClr val="tx1"/>
                </a:solidFill>
                <a:latin typeface="Century"/>
                <a:ea typeface="+mn-ea"/>
                <a:cs typeface="Century"/>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5400" algn="ctr">
              <a:spcBef>
                <a:spcPts val="80"/>
              </a:spcBef>
            </a:pPr>
            <a:r>
              <a:rPr lang="ja-JP" altLang="en-US" b="1" dirty="0">
                <a:latin typeface="+mj-ea"/>
                <a:ea typeface="+mj-ea"/>
              </a:rPr>
              <a:t>１</a:t>
            </a:r>
          </a:p>
        </p:txBody>
      </p:sp>
      <p:sp>
        <p:nvSpPr>
          <p:cNvPr id="15" name="object 7">
            <a:extLst>
              <a:ext uri="{FF2B5EF4-FFF2-40B4-BE49-F238E27FC236}">
                <a16:creationId xmlns:a16="http://schemas.microsoft.com/office/drawing/2014/main" id="{71D5F552-207A-4150-A794-765654028B21}"/>
              </a:ext>
            </a:extLst>
          </p:cNvPr>
          <p:cNvSpPr txBox="1"/>
          <p:nvPr/>
        </p:nvSpPr>
        <p:spPr>
          <a:xfrm>
            <a:off x="505434" y="3541715"/>
            <a:ext cx="4550592" cy="230832"/>
          </a:xfrm>
          <a:prstGeom prst="rect">
            <a:avLst/>
          </a:prstGeom>
        </p:spPr>
        <p:txBody>
          <a:bodyPr vert="horz" wrap="square" lIns="0" tIns="0" rIns="0" bIns="0" rtlCol="0">
            <a:spAutoFit/>
          </a:bodyPr>
          <a:lstStyle/>
          <a:p>
            <a:pPr marL="12700">
              <a:lnSpc>
                <a:spcPct val="100000"/>
              </a:lnSpc>
              <a:tabLst>
                <a:tab pos="419734" algn="l"/>
              </a:tabLst>
            </a:pPr>
            <a:r>
              <a:rPr kumimoji="1" lang="en-US" altLang="ja-JP" sz="1500" b="1" u="sng" kern="1200" spc="-5" dirty="0">
                <a:effectLst/>
                <a:latin typeface="+mn-ea"/>
              </a:rPr>
              <a:t>1</a:t>
            </a:r>
            <a:r>
              <a:rPr kumimoji="1" lang="ja-JP" altLang="en-US" sz="1500" b="1" u="sng" kern="1200" spc="-5" dirty="0">
                <a:effectLst/>
                <a:latin typeface="+mn-ea"/>
              </a:rPr>
              <a:t>　</a:t>
            </a:r>
            <a:r>
              <a:rPr kumimoji="1" lang="ja-JP" altLang="en-US" sz="1500" b="1" u="sng" kern="1200" dirty="0">
                <a:effectLst/>
                <a:latin typeface="+mn-ea"/>
              </a:rPr>
              <a:t>事業者支援による雇用の場の創出と拡大の推進</a:t>
            </a:r>
            <a:endParaRPr sz="1500" b="1" u="sng" dirty="0">
              <a:latin typeface="+mn-ea"/>
              <a:cs typeface="ＭＳ ゴシック"/>
            </a:endParaRPr>
          </a:p>
        </p:txBody>
      </p:sp>
      <p:sp>
        <p:nvSpPr>
          <p:cNvPr id="2" name="テキスト ボックス 1">
            <a:extLst>
              <a:ext uri="{FF2B5EF4-FFF2-40B4-BE49-F238E27FC236}">
                <a16:creationId xmlns:a16="http://schemas.microsoft.com/office/drawing/2014/main" id="{F567CB69-F5B3-40ED-85A3-87405DB681A0}"/>
              </a:ext>
            </a:extLst>
          </p:cNvPr>
          <p:cNvSpPr txBox="1"/>
          <p:nvPr/>
        </p:nvSpPr>
        <p:spPr>
          <a:xfrm>
            <a:off x="505434" y="3845669"/>
            <a:ext cx="6716899" cy="430887"/>
          </a:xfrm>
          <a:prstGeom prst="rect">
            <a:avLst/>
          </a:prstGeom>
          <a:solidFill>
            <a:schemeClr val="bg1"/>
          </a:solidFill>
          <a:ln w="44450">
            <a:solidFill>
              <a:schemeClr val="accent1"/>
            </a:solidFill>
          </a:ln>
        </p:spPr>
        <p:txBody>
          <a:bodyPr wrap="square" rtlCol="0">
            <a:spAutoFit/>
          </a:bodyPr>
          <a:lstStyle/>
          <a:p>
            <a:r>
              <a:rPr kumimoji="1" lang="ja-JP" altLang="en-US" sz="1100" dirty="0">
                <a:latin typeface="+mj-ea"/>
                <a:ea typeface="+mj-ea"/>
              </a:rPr>
              <a:t>　</a:t>
            </a:r>
            <a:r>
              <a:rPr kumimoji="1" lang="ja-JP" altLang="en-US" sz="1100" dirty="0">
                <a:latin typeface="+mn-ea"/>
              </a:rPr>
              <a:t>市の特性や立地条件を生かした企業の誘致、市内事業者への支援などから創意に満ちた活力ある産業のまちづくりを行い、雇用の創出と拡大の推進を行う。</a:t>
            </a:r>
            <a:endParaRPr kumimoji="1" lang="en-US" altLang="ja-JP" sz="1100" dirty="0">
              <a:latin typeface="+mn-ea"/>
            </a:endParaRPr>
          </a:p>
        </p:txBody>
      </p:sp>
    </p:spTree>
    <p:extLst>
      <p:ext uri="{BB962C8B-B14F-4D97-AF65-F5344CB8AC3E}">
        <p14:creationId xmlns:p14="http://schemas.microsoft.com/office/powerpoint/2010/main" val="1608266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642207631"/>
              </p:ext>
            </p:extLst>
          </p:nvPr>
        </p:nvGraphicFramePr>
        <p:xfrm>
          <a:off x="501648" y="2820701"/>
          <a:ext cx="6724652" cy="7326599"/>
        </p:xfrm>
        <a:graphic>
          <a:graphicData uri="http://schemas.openxmlformats.org/drawingml/2006/table">
            <a:tbl>
              <a:tblPr firstRow="1" bandRow="1">
                <a:tableStyleId>{5C22544A-7EE6-4342-B048-85BDC9FD1C3A}</a:tableStyleId>
              </a:tblPr>
              <a:tblGrid>
                <a:gridCol w="3362326">
                  <a:extLst>
                    <a:ext uri="{9D8B030D-6E8A-4147-A177-3AD203B41FA5}">
                      <a16:colId xmlns:a16="http://schemas.microsoft.com/office/drawing/2014/main" val="839783525"/>
                    </a:ext>
                  </a:extLst>
                </a:gridCol>
                <a:gridCol w="3362326">
                  <a:extLst>
                    <a:ext uri="{9D8B030D-6E8A-4147-A177-3AD203B41FA5}">
                      <a16:colId xmlns:a16="http://schemas.microsoft.com/office/drawing/2014/main" val="2878295692"/>
                    </a:ext>
                  </a:extLst>
                </a:gridCol>
              </a:tblGrid>
              <a:tr h="405908">
                <a:tc>
                  <a:txBody>
                    <a:bodyPr/>
                    <a:lstStyle/>
                    <a:p>
                      <a:pPr algn="ctr"/>
                      <a:r>
                        <a:rPr kumimoji="1" lang="ja-JP" altLang="en-US" sz="1300" dirty="0">
                          <a:solidFill>
                            <a:schemeClr val="tx1"/>
                          </a:solidFill>
                          <a:latin typeface="+mn-ea"/>
                          <a:ea typeface="+mn-ea"/>
                        </a:rPr>
                        <a:t>甲州市の取組</a:t>
                      </a:r>
                    </a:p>
                  </a:txBody>
                  <a:tcPr anchor="ctr"/>
                </a:tc>
                <a:tc>
                  <a:txBody>
                    <a:bodyPr/>
                    <a:lstStyle/>
                    <a:p>
                      <a:pPr algn="ctr"/>
                      <a:r>
                        <a:rPr kumimoji="1" lang="ja-JP" altLang="en-US" sz="1300" dirty="0">
                          <a:solidFill>
                            <a:schemeClr val="tx1"/>
                          </a:solidFill>
                          <a:latin typeface="+mn-ea"/>
                          <a:ea typeface="+mn-ea"/>
                        </a:rPr>
                        <a:t>山梨労働局</a:t>
                      </a:r>
                      <a:r>
                        <a:rPr kumimoji="1" lang="en-US" altLang="ja-JP" sz="1300" dirty="0">
                          <a:solidFill>
                            <a:schemeClr val="tx1"/>
                          </a:solidFill>
                          <a:latin typeface="+mn-ea"/>
                          <a:ea typeface="+mn-ea"/>
                        </a:rPr>
                        <a:t>(</a:t>
                      </a:r>
                      <a:r>
                        <a:rPr kumimoji="1" lang="ja-JP" altLang="en-US" sz="1300" dirty="0">
                          <a:solidFill>
                            <a:schemeClr val="tx1"/>
                          </a:solidFill>
                          <a:latin typeface="+mn-ea"/>
                          <a:ea typeface="+mn-ea"/>
                        </a:rPr>
                        <a:t>ハローワーク塩山</a:t>
                      </a:r>
                      <a:r>
                        <a:rPr kumimoji="1" lang="en-US" altLang="ja-JP" sz="1300" dirty="0">
                          <a:solidFill>
                            <a:schemeClr val="tx1"/>
                          </a:solidFill>
                          <a:latin typeface="+mn-ea"/>
                          <a:ea typeface="+mn-ea"/>
                        </a:rPr>
                        <a:t>)</a:t>
                      </a:r>
                      <a:r>
                        <a:rPr kumimoji="1" lang="ja-JP" altLang="en-US" sz="1300" dirty="0">
                          <a:solidFill>
                            <a:schemeClr val="tx1"/>
                          </a:solidFill>
                          <a:latin typeface="+mn-ea"/>
                          <a:ea typeface="+mn-ea"/>
                        </a:rPr>
                        <a:t>の取組</a:t>
                      </a:r>
                    </a:p>
                  </a:txBody>
                  <a:tcPr anchor="ctr"/>
                </a:tc>
                <a:extLst>
                  <a:ext uri="{0D108BD9-81ED-4DB2-BD59-A6C34878D82A}">
                    <a16:rowId xmlns:a16="http://schemas.microsoft.com/office/drawing/2014/main" val="3483234812"/>
                  </a:ext>
                </a:extLst>
              </a:tr>
              <a:tr h="6920691">
                <a:tc>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①移住支援</a:t>
                      </a:r>
                      <a:endParaRPr kumimoji="1" lang="en-US" altLang="ja-JP" sz="1100" b="1" i="0" u="none" strike="noStrike" kern="1200" cap="none" spc="0" normalizeH="0" baseline="0" noProof="0" dirty="0">
                        <a:ln>
                          <a:noFill/>
                        </a:ln>
                        <a:solidFill>
                          <a:srgbClr val="FF0000"/>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　</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お試し移住事業、空き家情報バンク及び移住支援事業補助金を活用し、移住希望者へ支援を行う。</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また、市で発行している情報誌「甲州らいふ」を、県外のふるさと回帰支援センター内へ設置するだけでなく、移住支援ポータルサイトにて支援策を広く情報発信する。</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②多様な働き方の促進</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　</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若者や子育て世代が、</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場所や時間の制約を受けず仕事を行うことができるワーケーションやテレワークなど多様な働き方を支援するため、市内にあるワーキングスペースなどの周知を行い、利用を促進する。</a:t>
                      </a: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③合同企業説明会</a:t>
                      </a:r>
                      <a:r>
                        <a:rPr kumimoji="1" lang="ja-JP" altLang="en-US" sz="1100" b="1" i="0" u="none" strike="noStrike" kern="1200" cap="none" spc="0" normalizeH="0" baseline="0" noProof="0" dirty="0">
                          <a:ln>
                            <a:noFill/>
                          </a:ln>
                          <a:solidFill>
                            <a:schemeClr val="tx1"/>
                          </a:solidFill>
                          <a:effectLst/>
                          <a:uLnTx/>
                          <a:uFillTx/>
                          <a:latin typeface="+mn-ea"/>
                          <a:ea typeface="+mn-ea"/>
                          <a:cs typeface="+mn-cs"/>
                        </a:rPr>
                        <a:t>（「県央ネットやまなし合同企</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mn-ea"/>
                          <a:ea typeface="+mn-ea"/>
                          <a:cs typeface="+mn-cs"/>
                        </a:rPr>
                        <a:t>　業説明会」）を開</a:t>
                      </a:r>
                      <a:r>
                        <a:rPr kumimoji="1" lang="ja-JP" altLang="en-US" sz="1100" b="1" i="0" u="none" strike="noStrike" kern="1200" cap="none" spc="0" normalizeH="0" baseline="0" noProof="0" dirty="0">
                          <a:ln>
                            <a:noFill/>
                          </a:ln>
                          <a:solidFill>
                            <a:prstClr val="black"/>
                          </a:solidFill>
                          <a:effectLst/>
                          <a:uLnTx/>
                          <a:uFillTx/>
                          <a:latin typeface="+mn-ea"/>
                          <a:ea typeface="+mn-ea"/>
                          <a:cs typeface="+mn-cs"/>
                        </a:rPr>
                        <a:t>催</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　就職後のミスマッチを防ぐため、企業の採用担当者と直接面談する機会を設ける。</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mn-ea"/>
                          <a:ea typeface="+mn-ea"/>
                          <a:cs typeface="+mn-cs"/>
                        </a:rPr>
                        <a:t>④子育て世代の就労支援</a:t>
                      </a:r>
                      <a:endParaRPr kumimoji="1" lang="en-US" altLang="ja-JP" sz="1100" b="1"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　市・県の給付制度の紹介やファミリー・サポート・センター（</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市庁内）による子育て支援を行い、仕事と子育ての両立を支援する。</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mn-ea"/>
                          <a:ea typeface="+mn-ea"/>
                          <a:cs typeface="+mn-cs"/>
                        </a:rPr>
                        <a:t>⑤市内企業への制度周知</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甲州市中小企業労務改善協議会会員への国、県などの雇用関係助成金や、ユースエール認定制度等の周知と企業に対する活用や取得を勧奨する。</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mn-ea"/>
                          <a:ea typeface="+mn-ea"/>
                          <a:cs typeface="+mn-cs"/>
                        </a:rPr>
                        <a:t>⑥市内企業との働き方改革の情報共有</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甲州市中小企業労務改善協議会で、勉強会を通じて新しい知識や技術に触れる機会を作り、公正な待遇の確保、長時間労働の抑制、柔軟な働き方ができる環境への整備、賃金引上げなどによる労働環境への整備、生産性の向上など積極的に促す。また、これまでの働き方・休み方を</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見直すとともに、テレワークを推進するなど、効率的かつ多様な働き方が浸透するための啓発・指導を推進する。</a:t>
                      </a:r>
                      <a:endParaRPr kumimoji="1" lang="en-US" altLang="ja-JP" sz="1100" b="0" kern="1200" dirty="0">
                        <a:solidFill>
                          <a:schemeClr val="dk1"/>
                        </a:solidFill>
                        <a:effectLst/>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endParaRPr kumimoji="1" lang="en-US" altLang="ja-JP" sz="1200" b="0" kern="1200" dirty="0">
                        <a:solidFill>
                          <a:schemeClr val="dk1"/>
                        </a:solidFill>
                        <a:effectLst/>
                        <a:latin typeface="+mj-ea"/>
                        <a:ea typeface="+mj-ea"/>
                        <a:cs typeface="+mn-cs"/>
                      </a:endParaRPr>
                    </a:p>
                  </a:txBody>
                  <a:tcPr>
                    <a:solidFill>
                      <a:schemeClr val="accent1">
                        <a:lumMod val="20000"/>
                        <a:lumOff val="80000"/>
                      </a:schemeClr>
                    </a:solidFill>
                  </a:tcPr>
                </a:tc>
                <a:tc>
                  <a:txBody>
                    <a:bodyPr/>
                    <a:lstStyle/>
                    <a:p>
                      <a:pPr algn="l"/>
                      <a:r>
                        <a:rPr kumimoji="1" lang="ja-JP" altLang="en-US" sz="1100" b="1" kern="1200" dirty="0">
                          <a:solidFill>
                            <a:schemeClr val="tx1"/>
                          </a:solidFill>
                          <a:latin typeface="+mn-ea"/>
                          <a:ea typeface="+mn-ea"/>
                          <a:cs typeface="+mn-cs"/>
                        </a:rPr>
                        <a:t>➀Ｕ・Ｉ・Ｊターン就職希望者に対する情報提</a:t>
                      </a:r>
                      <a:endParaRPr kumimoji="1" lang="en-US" altLang="ja-JP" sz="1100" b="1" kern="1200" dirty="0">
                        <a:solidFill>
                          <a:schemeClr val="tx1"/>
                        </a:solidFill>
                        <a:latin typeface="+mn-ea"/>
                        <a:ea typeface="+mn-ea"/>
                        <a:cs typeface="+mn-cs"/>
                      </a:endParaRPr>
                    </a:p>
                    <a:p>
                      <a:pPr algn="l"/>
                      <a:r>
                        <a:rPr kumimoji="1" lang="ja-JP" altLang="en-US" sz="1100" b="1" kern="1200" dirty="0">
                          <a:solidFill>
                            <a:schemeClr val="tx1"/>
                          </a:solidFill>
                          <a:latin typeface="+mn-ea"/>
                          <a:ea typeface="+mn-ea"/>
                          <a:cs typeface="+mn-cs"/>
                        </a:rPr>
                        <a:t>　供・相談援助</a:t>
                      </a:r>
                    </a:p>
                    <a:p>
                      <a:pPr algn="l"/>
                      <a:r>
                        <a:rPr kumimoji="1" lang="ja-JP" altLang="en-US" sz="1100" b="0" kern="1200" dirty="0">
                          <a:solidFill>
                            <a:schemeClr val="tx1"/>
                          </a:solidFill>
                          <a:latin typeface="+mn-ea"/>
                          <a:ea typeface="+mn-ea"/>
                          <a:cs typeface="+mn-cs"/>
                        </a:rPr>
                        <a:t>　東京、大阪のハローワークに設置されている地方就職支援コーナーとの連携や、ハローワークの全国ネットワークを活用して、市内企業の求人情報や魅力等の発信及び市内企業との就職マッチングに取り組む。また、若年者に対して、地元企業の情報を発信している山梨県公式就職支援サイト「やまナビ！」の周知を行い、市内企業への就職機会を高める。</a:t>
                      </a:r>
                    </a:p>
                    <a:p>
                      <a:pPr algn="l"/>
                      <a:r>
                        <a:rPr kumimoji="1" lang="ja-JP" altLang="en-US" sz="1100" b="1" kern="1200" dirty="0">
                          <a:solidFill>
                            <a:schemeClr val="tx1"/>
                          </a:solidFill>
                          <a:latin typeface="+mn-ea"/>
                          <a:ea typeface="+mn-ea"/>
                          <a:cs typeface="+mn-cs"/>
                        </a:rPr>
                        <a:t>➁多様な働き方を希望する者に対する支援・援助</a:t>
                      </a:r>
                    </a:p>
                    <a:p>
                      <a:pPr algn="l"/>
                      <a:r>
                        <a:rPr kumimoji="1" lang="ja-JP" altLang="en-US" sz="1100" b="0" kern="1200" dirty="0">
                          <a:solidFill>
                            <a:schemeClr val="tx1"/>
                          </a:solidFill>
                          <a:latin typeface="+mn-ea"/>
                          <a:ea typeface="+mn-ea"/>
                          <a:cs typeface="+mn-cs"/>
                        </a:rPr>
                        <a:t>　テレワークなど多様な働き方を希望する者に対して、市内のワーキングスペースを案内するとともに、ニーズに応じて求人情報の提供等を行う。</a:t>
                      </a:r>
                    </a:p>
                    <a:p>
                      <a:pPr algn="l"/>
                      <a:r>
                        <a:rPr kumimoji="1" lang="ja-JP" altLang="en-US" sz="1100" b="1" kern="1200" dirty="0">
                          <a:solidFill>
                            <a:schemeClr val="tx1"/>
                          </a:solidFill>
                          <a:latin typeface="+mn-ea"/>
                          <a:ea typeface="+mn-ea"/>
                          <a:cs typeface="+mn-cs"/>
                        </a:rPr>
                        <a:t>➂合同企業説明会の開催</a:t>
                      </a:r>
                    </a:p>
                    <a:p>
                      <a:pPr algn="l"/>
                      <a:r>
                        <a:rPr kumimoji="1" lang="ja-JP" altLang="en-US" sz="1100" b="0" kern="1200" dirty="0">
                          <a:solidFill>
                            <a:schemeClr val="tx1"/>
                          </a:solidFill>
                          <a:latin typeface="+mn-ea"/>
                          <a:ea typeface="+mn-ea"/>
                          <a:cs typeface="+mn-cs"/>
                        </a:rPr>
                        <a:t>　市が開催する企業説明会に共催し、山梨労働局ホームページ及び公式Ｘ（旧ツイッター）等を活用し、広く周知を図るとともにマッチング支援を行う。</a:t>
                      </a:r>
                    </a:p>
                    <a:p>
                      <a:pPr algn="l"/>
                      <a:r>
                        <a:rPr kumimoji="1" lang="ja-JP" altLang="en-US" sz="1100" b="1" kern="1200" dirty="0">
                          <a:solidFill>
                            <a:schemeClr val="tx1"/>
                          </a:solidFill>
                          <a:latin typeface="+mn-ea"/>
                          <a:ea typeface="+mn-ea"/>
                          <a:cs typeface="+mn-cs"/>
                        </a:rPr>
                        <a:t>④仕事と子育て両立支援</a:t>
                      </a:r>
                    </a:p>
                    <a:p>
                      <a:pPr algn="l"/>
                      <a:r>
                        <a:rPr kumimoji="1" lang="ja-JP" altLang="en-US" sz="1100" b="0" kern="1200" dirty="0">
                          <a:solidFill>
                            <a:schemeClr val="tx1"/>
                          </a:solidFill>
                          <a:latin typeface="+mn-ea"/>
                          <a:ea typeface="+mn-ea"/>
                          <a:cs typeface="+mn-cs"/>
                        </a:rPr>
                        <a:t>　仕事と子育ての両立に理解のある企業の求人情報に加え、保育所や子育て支援サービスに関する情報等を求職者に提供するなど、求職者ニーズにマッチした相談支援を行う。</a:t>
                      </a:r>
                    </a:p>
                    <a:p>
                      <a:pPr algn="l"/>
                      <a:r>
                        <a:rPr kumimoji="1" lang="ja-JP" altLang="en-US" sz="1100" b="1" kern="1200" dirty="0">
                          <a:solidFill>
                            <a:schemeClr val="tx1"/>
                          </a:solidFill>
                          <a:latin typeface="+mn-ea"/>
                          <a:ea typeface="+mn-ea"/>
                          <a:cs typeface="+mn-cs"/>
                        </a:rPr>
                        <a:t>⑤ユースエール認定制度の周知及び取得促進</a:t>
                      </a:r>
                    </a:p>
                    <a:p>
                      <a:pPr algn="l"/>
                      <a:r>
                        <a:rPr kumimoji="1" lang="ja-JP" altLang="en-US" sz="1100" b="0" kern="1200" dirty="0">
                          <a:solidFill>
                            <a:schemeClr val="tx1"/>
                          </a:solidFill>
                          <a:latin typeface="+mn-ea"/>
                          <a:ea typeface="+mn-ea"/>
                          <a:cs typeface="+mn-cs"/>
                        </a:rPr>
                        <a:t>　若年者雇用促進法に基づく「ユースエール認定企業」の普及拡大・情報発信を強化し、人材確保に課題を抱える企業と新規学卒者等のマッチングを促進する。</a:t>
                      </a:r>
                      <a:endParaRPr kumimoji="1" lang="en-US" altLang="ja-JP" sz="1100" b="0" kern="1200" dirty="0">
                        <a:solidFill>
                          <a:schemeClr val="tx1"/>
                        </a:solidFill>
                        <a:latin typeface="+mn-ea"/>
                        <a:ea typeface="+mn-ea"/>
                        <a:cs typeface="+mn-cs"/>
                      </a:endParaRPr>
                    </a:p>
                    <a:p>
                      <a:pPr algn="l"/>
                      <a:r>
                        <a:rPr kumimoji="1" lang="ja-JP" altLang="en-US" sz="1100" b="1" kern="1200" dirty="0">
                          <a:solidFill>
                            <a:schemeClr val="tx1"/>
                          </a:solidFill>
                          <a:latin typeface="+mn-ea"/>
                          <a:ea typeface="+mn-ea"/>
                          <a:cs typeface="+mn-cs"/>
                        </a:rPr>
                        <a:t>⑥高校生に対する職業講話、企業説明会の実施</a:t>
                      </a:r>
                    </a:p>
                    <a:p>
                      <a:pPr algn="l"/>
                      <a:r>
                        <a:rPr kumimoji="1" lang="ja-JP" altLang="en-US" sz="1100" b="0" kern="1200" dirty="0">
                          <a:solidFill>
                            <a:schemeClr val="tx1"/>
                          </a:solidFill>
                          <a:latin typeface="+mn-ea"/>
                          <a:ea typeface="+mn-ea"/>
                          <a:cs typeface="+mn-cs"/>
                        </a:rPr>
                        <a:t>　高校を訪問し、就職への心構え・求人票の見方・労働環境・賃金情報などの労働市場情報などを内容とする職業講話を実施し、職業意識の醸成を図るとともに、産業事情説明会（高校生向け企業説明会）を開催し、 市内企業への興味を促すことにより、市内企業への就職機会拡大を図る。</a:t>
                      </a:r>
                      <a:endParaRPr kumimoji="1" lang="ja-JP" altLang="en-US" sz="1100" b="0" kern="1200" dirty="0">
                        <a:solidFill>
                          <a:schemeClr val="tx1"/>
                        </a:solidFill>
                        <a:effectLst/>
                        <a:latin typeface="+mn-ea"/>
                        <a:ea typeface="+mn-ea"/>
                        <a:cs typeface="+mn-cs"/>
                      </a:endParaRPr>
                    </a:p>
                  </a:txBody>
                  <a:tcPr>
                    <a:solidFill>
                      <a:schemeClr val="accent1">
                        <a:lumMod val="20000"/>
                        <a:lumOff val="80000"/>
                      </a:schemeClr>
                    </a:solidFill>
                  </a:tcPr>
                </a:tc>
                <a:extLst>
                  <a:ext uri="{0D108BD9-81ED-4DB2-BD59-A6C34878D82A}">
                    <a16:rowId xmlns:a16="http://schemas.microsoft.com/office/drawing/2014/main" val="1202637253"/>
                  </a:ext>
                </a:extLst>
              </a:tr>
            </a:tbl>
          </a:graphicData>
        </a:graphic>
      </p:graphicFrame>
      <p:sp>
        <p:nvSpPr>
          <p:cNvPr id="7" name="object 15"/>
          <p:cNvSpPr txBox="1">
            <a:spLocks/>
          </p:cNvSpPr>
          <p:nvPr/>
        </p:nvSpPr>
        <p:spPr>
          <a:xfrm>
            <a:off x="3597274" y="10375900"/>
            <a:ext cx="533400" cy="194925"/>
          </a:xfrm>
          <a:prstGeom prst="rect">
            <a:avLst/>
          </a:prstGeom>
        </p:spPr>
        <p:txBody>
          <a:bodyPr vert="horz" wrap="square" lIns="0" tIns="10160" rIns="0" bIns="0" rtlCol="0" anchor="ctr">
            <a:spAutoFit/>
          </a:bodyPr>
          <a:lstStyle>
            <a:defPPr>
              <a:defRPr lang="en-US"/>
            </a:defPPr>
            <a:lvl1pPr marL="0" algn="r" defTabSz="457200" rtl="0" eaLnBrk="1" latinLnBrk="0" hangingPunct="1">
              <a:defRPr sz="1200" b="0" i="0" kern="1200">
                <a:solidFill>
                  <a:schemeClr val="tx1"/>
                </a:solidFill>
                <a:latin typeface="Century"/>
                <a:ea typeface="+mn-ea"/>
                <a:cs typeface="Century"/>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5400" algn="ctr">
              <a:spcBef>
                <a:spcPts val="80"/>
              </a:spcBef>
            </a:pPr>
            <a:r>
              <a:rPr lang="ja-JP" altLang="en-US" b="1" dirty="0">
                <a:latin typeface="+mj-ea"/>
                <a:ea typeface="+mj-ea"/>
              </a:rPr>
              <a:t>２</a:t>
            </a:r>
          </a:p>
        </p:txBody>
      </p:sp>
      <p:sp>
        <p:nvSpPr>
          <p:cNvPr id="10" name="テキスト ボックス 9">
            <a:extLst>
              <a:ext uri="{FF2B5EF4-FFF2-40B4-BE49-F238E27FC236}">
                <a16:creationId xmlns:a16="http://schemas.microsoft.com/office/drawing/2014/main" id="{0281A6DE-0A36-4CD0-8D88-4D294FC029FE}"/>
              </a:ext>
            </a:extLst>
          </p:cNvPr>
          <p:cNvSpPr txBox="1"/>
          <p:nvPr/>
        </p:nvSpPr>
        <p:spPr>
          <a:xfrm>
            <a:off x="501649" y="658603"/>
            <a:ext cx="6724651" cy="430887"/>
          </a:xfrm>
          <a:prstGeom prst="rect">
            <a:avLst/>
          </a:prstGeom>
          <a:solidFill>
            <a:schemeClr val="bg1"/>
          </a:solidFill>
          <a:ln w="44450">
            <a:solidFill>
              <a:schemeClr val="accent1"/>
            </a:solidFill>
          </a:ln>
        </p:spPr>
        <p:txBody>
          <a:bodyPr wrap="square" rtlCol="0">
            <a:spAutoFit/>
          </a:bodyPr>
          <a:lstStyle/>
          <a:p>
            <a:r>
              <a:rPr kumimoji="1" lang="ja-JP" altLang="en-US" sz="1100" kern="1200" dirty="0">
                <a:solidFill>
                  <a:schemeClr val="dk1"/>
                </a:solidFill>
                <a:effectLst/>
                <a:latin typeface="+mn-ea"/>
                <a:cs typeface="+mn-cs"/>
              </a:rPr>
              <a:t>　市の人口減少を克服し、活力あるまちづくりに向け、若年層の市内企業への就労支援を行う中で、次世代を視野に入れた新しい働き方の定着と子育て世代の活躍</a:t>
            </a:r>
            <a:r>
              <a:rPr kumimoji="1" lang="ja-JP" altLang="en-US" sz="1100" kern="1200" dirty="0">
                <a:effectLst/>
                <a:latin typeface="+mn-ea"/>
                <a:cs typeface="+mn-cs"/>
              </a:rPr>
              <a:t>を</a:t>
            </a:r>
            <a:r>
              <a:rPr kumimoji="1" lang="ja-JP" altLang="en-US" sz="1100" kern="1200" dirty="0">
                <a:solidFill>
                  <a:schemeClr val="dk1"/>
                </a:solidFill>
                <a:effectLst/>
                <a:latin typeface="+mn-ea"/>
                <a:cs typeface="+mn-cs"/>
              </a:rPr>
              <a:t>推進する。</a:t>
            </a:r>
            <a:endParaRPr kumimoji="1" lang="en-US" altLang="ja-JP" sz="1100" kern="1200" dirty="0">
              <a:solidFill>
                <a:schemeClr val="dk1"/>
              </a:solidFill>
              <a:effectLst/>
              <a:latin typeface="+mn-ea"/>
              <a:cs typeface="+mn-cs"/>
            </a:endParaRPr>
          </a:p>
        </p:txBody>
      </p:sp>
      <p:sp>
        <p:nvSpPr>
          <p:cNvPr id="11" name="object 7">
            <a:extLst>
              <a:ext uri="{FF2B5EF4-FFF2-40B4-BE49-F238E27FC236}">
                <a16:creationId xmlns:a16="http://schemas.microsoft.com/office/drawing/2014/main" id="{424F41FB-E99C-4FAB-BA3D-50691924C1D5}"/>
              </a:ext>
            </a:extLst>
          </p:cNvPr>
          <p:cNvSpPr txBox="1"/>
          <p:nvPr/>
        </p:nvSpPr>
        <p:spPr>
          <a:xfrm>
            <a:off x="501649" y="378015"/>
            <a:ext cx="4397375" cy="230832"/>
          </a:xfrm>
          <a:prstGeom prst="rect">
            <a:avLst/>
          </a:prstGeom>
        </p:spPr>
        <p:txBody>
          <a:bodyPr vert="horz" wrap="square" lIns="0" tIns="0" rIns="0" bIns="0" rtlCol="0">
            <a:spAutoFit/>
          </a:bodyPr>
          <a:lstStyle/>
          <a:p>
            <a:pPr marL="12700">
              <a:lnSpc>
                <a:spcPct val="100000"/>
              </a:lnSpc>
              <a:tabLst>
                <a:tab pos="419734" algn="l"/>
              </a:tabLst>
            </a:pPr>
            <a:r>
              <a:rPr kumimoji="1" lang="en-US" altLang="ja-JP" sz="1500" b="1" u="sng" kern="1200" spc="-5" dirty="0">
                <a:effectLst/>
                <a:latin typeface="+mn-ea"/>
              </a:rPr>
              <a:t>2</a:t>
            </a:r>
            <a:r>
              <a:rPr kumimoji="1" lang="ja-JP" altLang="en-US" sz="1500" b="1" u="sng" kern="1200" spc="-5" dirty="0">
                <a:effectLst/>
                <a:latin typeface="+mn-ea"/>
              </a:rPr>
              <a:t>　</a:t>
            </a:r>
            <a:r>
              <a:rPr kumimoji="1" lang="ja-JP" altLang="en-US" sz="1500" b="1" u="sng" kern="1200" dirty="0">
                <a:effectLst/>
                <a:latin typeface="+mn-ea"/>
              </a:rPr>
              <a:t>若年者の就労支援</a:t>
            </a:r>
            <a:endParaRPr sz="1500" b="1" u="sng" dirty="0">
              <a:latin typeface="+mn-ea"/>
              <a:cs typeface="ＭＳ ゴシック"/>
            </a:endParaRPr>
          </a:p>
        </p:txBody>
      </p:sp>
      <p:graphicFrame>
        <p:nvGraphicFramePr>
          <p:cNvPr id="12" name="表 11">
            <a:extLst>
              <a:ext uri="{FF2B5EF4-FFF2-40B4-BE49-F238E27FC236}">
                <a16:creationId xmlns:a16="http://schemas.microsoft.com/office/drawing/2014/main" id="{47D55870-29A3-4B6B-B08F-E2B9C887A262}"/>
              </a:ext>
            </a:extLst>
          </p:cNvPr>
          <p:cNvGraphicFramePr>
            <a:graphicFrameLocks noGrp="1"/>
          </p:cNvGraphicFramePr>
          <p:nvPr>
            <p:extLst>
              <p:ext uri="{D42A27DB-BD31-4B8C-83A1-F6EECF244321}">
                <p14:modId xmlns:p14="http://schemas.microsoft.com/office/powerpoint/2010/main" val="3417019694"/>
              </p:ext>
            </p:extLst>
          </p:nvPr>
        </p:nvGraphicFramePr>
        <p:xfrm>
          <a:off x="501649" y="1177855"/>
          <a:ext cx="6724651" cy="1554480"/>
        </p:xfrm>
        <a:graphic>
          <a:graphicData uri="http://schemas.openxmlformats.org/drawingml/2006/table">
            <a:tbl>
              <a:tblPr firstRow="1" bandRow="1">
                <a:tableStyleId>{F5AB1C69-6EDB-4FF4-983F-18BD219EF322}</a:tableStyleId>
              </a:tblPr>
              <a:tblGrid>
                <a:gridCol w="6724651">
                  <a:extLst>
                    <a:ext uri="{9D8B030D-6E8A-4147-A177-3AD203B41FA5}">
                      <a16:colId xmlns:a16="http://schemas.microsoft.com/office/drawing/2014/main" val="1219134492"/>
                    </a:ext>
                  </a:extLst>
                </a:gridCol>
              </a:tblGrid>
              <a:tr h="271321">
                <a:tc>
                  <a:txBody>
                    <a:bodyPr/>
                    <a:lstStyle/>
                    <a:p>
                      <a:r>
                        <a:rPr kumimoji="1" lang="ja-JP" altLang="en-US" sz="1300" dirty="0">
                          <a:solidFill>
                            <a:schemeClr val="tx1"/>
                          </a:solidFill>
                          <a:latin typeface="+mn-ea"/>
                          <a:ea typeface="+mn-ea"/>
                        </a:rPr>
                        <a:t>共同の取組</a:t>
                      </a:r>
                    </a:p>
                  </a:txBody>
                  <a:tcPr>
                    <a:solidFill>
                      <a:schemeClr val="accent1"/>
                    </a:solidFill>
                  </a:tcPr>
                </a:tc>
                <a:extLst>
                  <a:ext uri="{0D108BD9-81ED-4DB2-BD59-A6C34878D82A}">
                    <a16:rowId xmlns:a16="http://schemas.microsoft.com/office/drawing/2014/main" val="774333874"/>
                  </a:ext>
                </a:extLst>
              </a:tr>
              <a:tr h="1230525">
                <a:tc>
                  <a:txBody>
                    <a:bodyPr/>
                    <a:lstStyle/>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●より一層若年者が働きやすくなるよう環境整備を進めるため、市及び労働局は、若年者への就労支援</a:t>
                      </a:r>
                      <a:endParaRPr kumimoji="1" lang="en-US" altLang="ja-JP" sz="1100" b="0" kern="1200" dirty="0">
                        <a:solidFill>
                          <a:schemeClr val="tx1"/>
                        </a:solidFill>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　に関し、それぞれが実施するセミナーや認定制度などの支援内容を相互に周知・ＰＲする。</a:t>
                      </a:r>
                      <a:endParaRPr lang="en-US" altLang="ja-JP" sz="1100" b="1" dirty="0">
                        <a:latin typeface="+mn-ea"/>
                        <a:ea typeface="+mn-ea"/>
                      </a:endParaRPr>
                    </a:p>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1" dirty="0">
                          <a:latin typeface="+mn-ea"/>
                          <a:ea typeface="+mn-ea"/>
                        </a:rPr>
                        <a:t>●</a:t>
                      </a:r>
                      <a:r>
                        <a:rPr lang="ja-JP" altLang="en-US" sz="1100" b="0" dirty="0">
                          <a:latin typeface="+mn-ea"/>
                          <a:ea typeface="+mn-ea"/>
                        </a:rPr>
                        <a:t>移住希望者、</a:t>
                      </a:r>
                      <a:r>
                        <a:rPr lang="en-US" altLang="ja-JP" sz="1100" b="0" dirty="0">
                          <a:latin typeface="+mn-ea"/>
                          <a:ea typeface="+mn-ea"/>
                        </a:rPr>
                        <a:t>U</a:t>
                      </a:r>
                      <a:r>
                        <a:rPr lang="ja-JP" altLang="en-US" sz="1100" b="0" dirty="0">
                          <a:latin typeface="+mn-ea"/>
                          <a:ea typeface="+mn-ea"/>
                        </a:rPr>
                        <a:t>・</a:t>
                      </a:r>
                      <a:r>
                        <a:rPr lang="en-US" altLang="ja-JP" sz="1100" b="0" dirty="0">
                          <a:latin typeface="+mn-ea"/>
                          <a:ea typeface="+mn-ea"/>
                        </a:rPr>
                        <a:t>I</a:t>
                      </a:r>
                      <a:r>
                        <a:rPr lang="ja-JP" altLang="en-US" sz="1100" b="0" dirty="0">
                          <a:latin typeface="+mn-ea"/>
                          <a:ea typeface="+mn-ea"/>
                        </a:rPr>
                        <a:t>・</a:t>
                      </a:r>
                      <a:r>
                        <a:rPr lang="en-US" altLang="ja-JP" sz="1100" b="0" dirty="0">
                          <a:latin typeface="+mn-ea"/>
                          <a:ea typeface="+mn-ea"/>
                        </a:rPr>
                        <a:t>J</a:t>
                      </a:r>
                      <a:r>
                        <a:rPr lang="ja-JP" altLang="en-US" sz="1100" b="0" dirty="0">
                          <a:latin typeface="+mn-ea"/>
                          <a:ea typeface="+mn-ea"/>
                        </a:rPr>
                        <a:t>ターン希望者等に対する市内企業の情報を広く発信するとともに、市・労働局・</a:t>
                      </a:r>
                    </a:p>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0" dirty="0">
                          <a:latin typeface="+mn-ea"/>
                          <a:ea typeface="+mn-ea"/>
                        </a:rPr>
                        <a:t>　ハローワーク塩山が連携して相談支援に取り組む。</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●未就労のひとり親世帯に、就職支援の情報提供を行う。</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●市及び労働局は、働き方改革の推進に関し、それぞれが実施する事業や支援について相互に周知・</a:t>
                      </a:r>
                      <a:r>
                        <a:rPr kumimoji="1" lang="en-US" altLang="ja-JP" sz="1100" b="0" i="0" u="none" strike="noStrike" kern="1200" cap="none" spc="0" normalizeH="0" baseline="0" noProof="0" dirty="0">
                          <a:ln>
                            <a:noFill/>
                          </a:ln>
                          <a:solidFill>
                            <a:prstClr val="black"/>
                          </a:solidFill>
                          <a:effectLst/>
                          <a:uLnTx/>
                          <a:uFillTx/>
                          <a:latin typeface="+mn-ea"/>
                          <a:ea typeface="+mn-ea"/>
                          <a:cs typeface="+mn-cs"/>
                        </a:rPr>
                        <a:t>PR</a:t>
                      </a: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n-ea"/>
                          <a:ea typeface="+mn-ea"/>
                          <a:cs typeface="+mn-cs"/>
                        </a:rPr>
                        <a:t>　する。</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txBody>
                  <a:tcPr>
                    <a:solidFill>
                      <a:schemeClr val="accent1">
                        <a:lumMod val="20000"/>
                        <a:lumOff val="80000"/>
                      </a:schemeClr>
                    </a:solidFill>
                  </a:tcPr>
                </a:tc>
                <a:extLst>
                  <a:ext uri="{0D108BD9-81ED-4DB2-BD59-A6C34878D82A}">
                    <a16:rowId xmlns:a16="http://schemas.microsoft.com/office/drawing/2014/main" val="4098963848"/>
                  </a:ext>
                </a:extLst>
              </a:tr>
            </a:tbl>
          </a:graphicData>
        </a:graphic>
      </p:graphicFrame>
    </p:spTree>
    <p:extLst>
      <p:ext uri="{BB962C8B-B14F-4D97-AF65-F5344CB8AC3E}">
        <p14:creationId xmlns:p14="http://schemas.microsoft.com/office/powerpoint/2010/main" val="2930292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3">
            <a:extLst>
              <a:ext uri="{FF2B5EF4-FFF2-40B4-BE49-F238E27FC236}">
                <a16:creationId xmlns:a16="http://schemas.microsoft.com/office/drawing/2014/main" id="{2C59CBC7-7B01-4651-BC28-F2A9B66BA86C}"/>
              </a:ext>
            </a:extLst>
          </p:cNvPr>
          <p:cNvSpPr/>
          <p:nvPr/>
        </p:nvSpPr>
        <p:spPr>
          <a:xfrm>
            <a:off x="501651" y="8691267"/>
            <a:ext cx="6705598" cy="1614432"/>
          </a:xfrm>
          <a:custGeom>
            <a:avLst/>
            <a:gdLst/>
            <a:ahLst/>
            <a:cxnLst/>
            <a:rect l="l" t="t" r="r" b="b"/>
            <a:pathLst>
              <a:path w="6057900" h="7156450">
                <a:moveTo>
                  <a:pt x="0" y="7156450"/>
                </a:moveTo>
                <a:lnTo>
                  <a:pt x="6057900" y="7156450"/>
                </a:lnTo>
                <a:lnTo>
                  <a:pt x="6057900" y="0"/>
                </a:lnTo>
                <a:lnTo>
                  <a:pt x="0" y="0"/>
                </a:lnTo>
                <a:lnTo>
                  <a:pt x="0" y="7156450"/>
                </a:lnTo>
                <a:close/>
              </a:path>
            </a:pathLst>
          </a:custGeom>
          <a:solidFill>
            <a:schemeClr val="bg1"/>
          </a:solidFill>
          <a:ln w="25400">
            <a:solidFill>
              <a:srgbClr val="00B050"/>
            </a:solidFill>
          </a:ln>
        </p:spPr>
        <p:txBody>
          <a:bodyPr wrap="square" lIns="0" tIns="0" rIns="0" bIns="0" rtlCol="0"/>
          <a:lstStyle/>
          <a:p>
            <a:endParaRPr/>
          </a:p>
        </p:txBody>
      </p:sp>
      <p:sp>
        <p:nvSpPr>
          <p:cNvPr id="13" name="object 15"/>
          <p:cNvSpPr txBox="1">
            <a:spLocks noGrp="1"/>
          </p:cNvSpPr>
          <p:nvPr>
            <p:ph type="sldNum" sz="quarter" idx="7"/>
          </p:nvPr>
        </p:nvSpPr>
        <p:spPr>
          <a:xfrm>
            <a:off x="3718412" y="10384045"/>
            <a:ext cx="260008" cy="194925"/>
          </a:xfrm>
          <a:prstGeom prst="rect">
            <a:avLst/>
          </a:prstGeom>
        </p:spPr>
        <p:txBody>
          <a:bodyPr vert="horz" wrap="square" lIns="0" tIns="10160" rIns="0" bIns="0" rtlCol="0">
            <a:spAutoFit/>
          </a:bodyPr>
          <a:lstStyle/>
          <a:p>
            <a:pPr marL="25400" algn="ctr">
              <a:lnSpc>
                <a:spcPct val="100000"/>
              </a:lnSpc>
              <a:spcBef>
                <a:spcPts val="80"/>
              </a:spcBef>
            </a:pPr>
            <a:r>
              <a:rPr lang="ja-JP" altLang="en-US" b="1" dirty="0">
                <a:latin typeface="+mj-ea"/>
                <a:ea typeface="+mj-ea"/>
              </a:rPr>
              <a:t>３</a:t>
            </a:r>
            <a:endParaRPr b="1" dirty="0">
              <a:latin typeface="+mj-ea"/>
              <a:ea typeface="+mj-ea"/>
            </a:endParaRPr>
          </a:p>
        </p:txBody>
      </p:sp>
      <p:graphicFrame>
        <p:nvGraphicFramePr>
          <p:cNvPr id="19" name="表 18">
            <a:extLst>
              <a:ext uri="{FF2B5EF4-FFF2-40B4-BE49-F238E27FC236}">
                <a16:creationId xmlns:a16="http://schemas.microsoft.com/office/drawing/2014/main" id="{FF128366-0B73-49F5-978A-73CF55B0A438}"/>
              </a:ext>
            </a:extLst>
          </p:cNvPr>
          <p:cNvGraphicFramePr>
            <a:graphicFrameLocks noGrp="1"/>
          </p:cNvGraphicFramePr>
          <p:nvPr>
            <p:extLst>
              <p:ext uri="{D42A27DB-BD31-4B8C-83A1-F6EECF244321}">
                <p14:modId xmlns:p14="http://schemas.microsoft.com/office/powerpoint/2010/main" val="49762344"/>
              </p:ext>
            </p:extLst>
          </p:nvPr>
        </p:nvGraphicFramePr>
        <p:xfrm>
          <a:off x="495616" y="2600399"/>
          <a:ext cx="6705599" cy="5653876"/>
        </p:xfrm>
        <a:graphic>
          <a:graphicData uri="http://schemas.openxmlformats.org/drawingml/2006/table">
            <a:tbl>
              <a:tblPr firstRow="1" bandRow="1">
                <a:tableStyleId>{5C22544A-7EE6-4342-B048-85BDC9FD1C3A}</a:tableStyleId>
              </a:tblPr>
              <a:tblGrid>
                <a:gridCol w="3365244">
                  <a:extLst>
                    <a:ext uri="{9D8B030D-6E8A-4147-A177-3AD203B41FA5}">
                      <a16:colId xmlns:a16="http://schemas.microsoft.com/office/drawing/2014/main" val="839783525"/>
                    </a:ext>
                  </a:extLst>
                </a:gridCol>
                <a:gridCol w="3340355">
                  <a:extLst>
                    <a:ext uri="{9D8B030D-6E8A-4147-A177-3AD203B41FA5}">
                      <a16:colId xmlns:a16="http://schemas.microsoft.com/office/drawing/2014/main" val="2878295692"/>
                    </a:ext>
                  </a:extLst>
                </a:gridCol>
              </a:tblGrid>
              <a:tr h="327988">
                <a:tc>
                  <a:txBody>
                    <a:bodyPr/>
                    <a:lstStyle/>
                    <a:p>
                      <a:pPr algn="ctr"/>
                      <a:r>
                        <a:rPr kumimoji="1" lang="ja-JP" altLang="en-US" sz="1300" dirty="0">
                          <a:solidFill>
                            <a:schemeClr val="tx1"/>
                          </a:solidFill>
                          <a:latin typeface="+mn-ea"/>
                          <a:ea typeface="+mn-ea"/>
                        </a:rPr>
                        <a:t>甲州市の取組</a:t>
                      </a:r>
                    </a:p>
                  </a:txBody>
                  <a:tcPr anchor="ctr"/>
                </a:tc>
                <a:tc>
                  <a:txBody>
                    <a:bodyPr/>
                    <a:lstStyle/>
                    <a:p>
                      <a:pPr algn="ctr"/>
                      <a:r>
                        <a:rPr kumimoji="1" lang="ja-JP" altLang="en-US" sz="1300" dirty="0">
                          <a:solidFill>
                            <a:schemeClr val="tx1"/>
                          </a:solidFill>
                          <a:latin typeface="+mn-ea"/>
                          <a:ea typeface="+mn-ea"/>
                        </a:rPr>
                        <a:t>山梨労働局</a:t>
                      </a:r>
                      <a:r>
                        <a:rPr kumimoji="1" lang="en-US" altLang="ja-JP" sz="1300" dirty="0">
                          <a:solidFill>
                            <a:schemeClr val="tx1"/>
                          </a:solidFill>
                          <a:latin typeface="+mn-ea"/>
                          <a:ea typeface="+mn-ea"/>
                        </a:rPr>
                        <a:t>(</a:t>
                      </a:r>
                      <a:r>
                        <a:rPr kumimoji="1" lang="ja-JP" altLang="en-US" sz="1300" dirty="0">
                          <a:solidFill>
                            <a:schemeClr val="tx1"/>
                          </a:solidFill>
                          <a:latin typeface="+mn-ea"/>
                          <a:ea typeface="+mn-ea"/>
                        </a:rPr>
                        <a:t>ハローワーク塩山</a:t>
                      </a:r>
                      <a:r>
                        <a:rPr kumimoji="1" lang="en-US" altLang="ja-JP" sz="1300" dirty="0">
                          <a:solidFill>
                            <a:schemeClr val="tx1"/>
                          </a:solidFill>
                          <a:latin typeface="+mn-ea"/>
                          <a:ea typeface="+mn-ea"/>
                        </a:rPr>
                        <a:t>)</a:t>
                      </a:r>
                      <a:r>
                        <a:rPr kumimoji="1" lang="ja-JP" altLang="en-US" sz="1300" dirty="0">
                          <a:solidFill>
                            <a:schemeClr val="tx1"/>
                          </a:solidFill>
                          <a:latin typeface="+mn-ea"/>
                          <a:ea typeface="+mn-ea"/>
                        </a:rPr>
                        <a:t>の取組</a:t>
                      </a:r>
                    </a:p>
                  </a:txBody>
                  <a:tcPr anchor="ctr"/>
                </a:tc>
                <a:extLst>
                  <a:ext uri="{0D108BD9-81ED-4DB2-BD59-A6C34878D82A}">
                    <a16:rowId xmlns:a16="http://schemas.microsoft.com/office/drawing/2014/main" val="3483234812"/>
                  </a:ext>
                </a:extLst>
              </a:tr>
              <a:tr h="5325888">
                <a:tc>
                  <a:txBody>
                    <a:bodyPr/>
                    <a:lstStyle/>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mn-ea"/>
                          <a:ea typeface="+mn-ea"/>
                        </a:rPr>
                        <a:t>①障害者による果樹栽培活動支援</a:t>
                      </a:r>
                      <a:endParaRPr lang="en-US" altLang="ja-JP" sz="1100" b="1"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　障害者等が農業分野で活躍することで、</a:t>
                      </a:r>
                      <a:r>
                        <a:rPr kumimoji="1" lang="ja-JP" altLang="en-US" sz="1100" b="0" kern="1200" dirty="0">
                          <a:solidFill>
                            <a:schemeClr val="tx1"/>
                          </a:solidFill>
                          <a:latin typeface="+mn-ea"/>
                          <a:ea typeface="+mn-ea"/>
                          <a:cs typeface="+mn-cs"/>
                        </a:rPr>
                        <a:t>担い手不足や高齢化が進む農業分野での新たな働き手の確保につなげるだけでなく、その活動を通じて、</a:t>
                      </a:r>
                      <a:r>
                        <a:rPr lang="ja-JP" altLang="en-US" sz="1100" b="0" dirty="0">
                          <a:solidFill>
                            <a:schemeClr val="tx1"/>
                          </a:solidFill>
                          <a:latin typeface="+mn-ea"/>
                          <a:ea typeface="+mn-ea"/>
                        </a:rPr>
                        <a:t>自信や生きがいを持った社会参画を実現する。</a:t>
                      </a:r>
                      <a:endParaRPr lang="en-US" altLang="ja-JP" sz="1100" b="1" i="0" u="sng"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mn-ea"/>
                          <a:ea typeface="+mn-ea"/>
                        </a:rPr>
                        <a:t>②就労への移行から定着までの一貫した支援</a:t>
                      </a:r>
                      <a:endParaRPr lang="en-US" altLang="ja-JP" sz="1100" b="1" strike="sngStrike"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　働く意欲のある障害者がその適性に応じて能力を十分に発揮することができるよう、多様な就業の機会を確保するため、ハローワーク塩山、障害者就業・生活支援センターなどの関係機関と連携し、就労の開始から定着までを支援する。</a:t>
                      </a:r>
                      <a:endParaRPr lang="en-US" altLang="ja-JP" sz="1100" b="0"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mn-ea"/>
                          <a:ea typeface="+mn-ea"/>
                        </a:rPr>
                        <a:t>③生活困窮者就労支援</a:t>
                      </a:r>
                      <a:endParaRPr lang="en-US" altLang="ja-JP" sz="1100" b="1"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　生活保護受給者及び生活困窮者に対し、</a:t>
                      </a:r>
                      <a:r>
                        <a:rPr kumimoji="1" lang="ja-JP" altLang="en-US" sz="1100" b="0" kern="1200" dirty="0">
                          <a:solidFill>
                            <a:schemeClr val="tx1"/>
                          </a:solidFill>
                          <a:latin typeface="+mn-ea"/>
                          <a:ea typeface="+mn-ea"/>
                          <a:cs typeface="+mn-cs"/>
                        </a:rPr>
                        <a:t>ケースワーカーや就労支援員がハローワーク塩山と連携し就労支援を行うとともに、甲州市社会福祉協議会との連携も取りながら、個々の状況に応じて、就労による経済的自立と生活支援を強化する。</a:t>
                      </a:r>
                      <a:endParaRPr kumimoji="1" lang="en-US" altLang="ja-JP" sz="1100" b="1" u="sng" kern="1200" dirty="0">
                        <a:solidFill>
                          <a:schemeClr val="tx1"/>
                        </a:solidFill>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mn-ea"/>
                          <a:ea typeface="+mn-ea"/>
                          <a:cs typeface="+mn-cs"/>
                        </a:rPr>
                        <a:t>④</a:t>
                      </a:r>
                      <a:r>
                        <a:rPr kumimoji="1" lang="ja-JP" altLang="en-US" sz="1100" b="1" strike="noStrike" kern="1200" dirty="0">
                          <a:solidFill>
                            <a:schemeClr val="tx1"/>
                          </a:solidFill>
                          <a:latin typeface="+mn-ea"/>
                          <a:ea typeface="+mn-ea"/>
                          <a:cs typeface="+mn-cs"/>
                        </a:rPr>
                        <a:t>高年齢者の活躍推進</a:t>
                      </a:r>
                      <a:endParaRPr lang="en-US" altLang="ja-JP" sz="1100" b="1" strike="noStrike"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　働く意欲と能力を有する高年齢者が活躍していくことができる社会を実現するため、高年齢者の豊かな経験と知識・技術を活かした就労など、多様な就業機会の提供に向けた取組みを支援する。</a:t>
                      </a:r>
                      <a:endParaRPr lang="en-US" altLang="ja-JP" sz="1100" b="0" dirty="0">
                        <a:solidFill>
                          <a:schemeClr val="tx1"/>
                        </a:solidFill>
                        <a:latin typeface="+mn-ea"/>
                        <a:ea typeface="+mn-ea"/>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mn-ea"/>
                          <a:ea typeface="+mn-ea"/>
                          <a:cs typeface="+mn-cs"/>
                        </a:rPr>
                        <a:t>⑤女性の雇用条件の改善促進</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37783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えるぼし認定、くるみん</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認定及び山梨えるみん認定制度等の周知・広報及び市内企業に対する認定を促進する。</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txBody>
                  <a:tcPr>
                    <a:solidFill>
                      <a:schemeClr val="accent1">
                        <a:lumMod val="20000"/>
                        <a:lumOff val="80000"/>
                      </a:schemeClr>
                    </a:solidFill>
                  </a:tcPr>
                </a:tc>
                <a:tc>
                  <a:txBody>
                    <a:bodyPr/>
                    <a:lstStyle/>
                    <a:p>
                      <a:pPr algn="l"/>
                      <a:r>
                        <a:rPr kumimoji="1" lang="ja-JP" altLang="en-US" sz="1100" b="1" kern="1200" dirty="0">
                          <a:solidFill>
                            <a:schemeClr val="tx1"/>
                          </a:solidFill>
                          <a:effectLst/>
                          <a:latin typeface="+mn-ea"/>
                          <a:ea typeface="+mn-ea"/>
                          <a:cs typeface="+mn-cs"/>
                        </a:rPr>
                        <a:t>➀障害者に対する就職支援</a:t>
                      </a:r>
                    </a:p>
                    <a:p>
                      <a:pPr algn="l"/>
                      <a:r>
                        <a:rPr kumimoji="1" lang="ja-JP" altLang="en-US" sz="1100" b="0" kern="1200" dirty="0">
                          <a:solidFill>
                            <a:schemeClr val="tx1"/>
                          </a:solidFill>
                          <a:effectLst/>
                          <a:latin typeface="+mn-ea"/>
                          <a:ea typeface="+mn-ea"/>
                          <a:cs typeface="+mn-cs"/>
                        </a:rPr>
                        <a:t>　就職を希望する障害者に対し、ハローワーク塩山と就労支援機関等がチームを結成し、就職から就労後のフォローアップ等まで一貫した支援を実施し、障害者の雇用拡大を推進する。</a:t>
                      </a:r>
                    </a:p>
                    <a:p>
                      <a:pPr algn="l"/>
                      <a:r>
                        <a:rPr kumimoji="1" lang="ja-JP" altLang="en-US" sz="1100" b="1" kern="1200" dirty="0">
                          <a:solidFill>
                            <a:schemeClr val="tx1"/>
                          </a:solidFill>
                          <a:effectLst/>
                          <a:latin typeface="+mn-ea"/>
                          <a:ea typeface="+mn-ea"/>
                          <a:cs typeface="+mn-cs"/>
                        </a:rPr>
                        <a:t>➁生活困窮者等に対する支援</a:t>
                      </a:r>
                    </a:p>
                    <a:p>
                      <a:pPr algn="l"/>
                      <a:r>
                        <a:rPr kumimoji="1" lang="ja-JP" altLang="en-US" sz="1100" b="0" kern="1200" dirty="0">
                          <a:solidFill>
                            <a:schemeClr val="tx1"/>
                          </a:solidFill>
                          <a:effectLst/>
                          <a:latin typeface="+mn-ea"/>
                          <a:ea typeface="+mn-ea"/>
                          <a:cs typeface="+mn-cs"/>
                        </a:rPr>
                        <a:t>　市とハローワーク塩山の連携により、生活保護受給者、生活困窮者、ひとり親世帯等に対して、担当者制やチーム支援によるきめ細かな職業相談・職業紹介や生活・就労相談を行う。</a:t>
                      </a:r>
                    </a:p>
                    <a:p>
                      <a:pPr algn="l"/>
                      <a:r>
                        <a:rPr kumimoji="1" lang="ja-JP" altLang="en-US" sz="1100" b="1" kern="1200" dirty="0">
                          <a:solidFill>
                            <a:schemeClr val="tx1"/>
                          </a:solidFill>
                          <a:effectLst/>
                          <a:latin typeface="+mn-ea"/>
                          <a:ea typeface="+mn-ea"/>
                          <a:cs typeface="+mn-cs"/>
                        </a:rPr>
                        <a:t>➂高年齢者の就職支援</a:t>
                      </a:r>
                    </a:p>
                    <a:p>
                      <a:pPr algn="l"/>
                      <a:r>
                        <a:rPr kumimoji="1" lang="ja-JP" altLang="en-US" sz="1100" b="0" kern="1200" dirty="0">
                          <a:solidFill>
                            <a:schemeClr val="tx1"/>
                          </a:solidFill>
                          <a:effectLst/>
                          <a:latin typeface="+mn-ea"/>
                          <a:ea typeface="+mn-ea"/>
                          <a:cs typeface="+mn-cs"/>
                        </a:rPr>
                        <a:t>　ハローワーク塩山において、担当者制によるきめ細かな職業相談・就職支援を行うとともに、高年齢求職者向けのガイダンス、職場見学・体験、各種セミナー等を周知し、参加を勧奨する。</a:t>
                      </a:r>
                    </a:p>
                    <a:p>
                      <a:pPr algn="l"/>
                      <a:r>
                        <a:rPr kumimoji="1" lang="ja-JP" altLang="en-US" sz="1100" b="1" kern="1200" dirty="0">
                          <a:solidFill>
                            <a:schemeClr val="tx1"/>
                          </a:solidFill>
                          <a:effectLst/>
                          <a:latin typeface="+mn-ea"/>
                          <a:ea typeface="+mn-ea"/>
                          <a:cs typeface="+mn-cs"/>
                        </a:rPr>
                        <a:t>④女性のライフステージに対応した職業相談・職　</a:t>
                      </a:r>
                      <a:endParaRPr kumimoji="1" lang="en-US" altLang="ja-JP" sz="1100" b="1" kern="1200" dirty="0">
                        <a:solidFill>
                          <a:schemeClr val="tx1"/>
                        </a:solidFill>
                        <a:effectLst/>
                        <a:latin typeface="+mn-ea"/>
                        <a:ea typeface="+mn-ea"/>
                        <a:cs typeface="+mn-cs"/>
                      </a:endParaRPr>
                    </a:p>
                    <a:p>
                      <a:pPr algn="l"/>
                      <a:r>
                        <a:rPr kumimoji="1" lang="ja-JP" altLang="en-US" sz="1100" b="1" kern="1200" dirty="0">
                          <a:solidFill>
                            <a:schemeClr val="tx1"/>
                          </a:solidFill>
                          <a:effectLst/>
                          <a:latin typeface="+mn-ea"/>
                          <a:ea typeface="+mn-ea"/>
                          <a:cs typeface="+mn-cs"/>
                        </a:rPr>
                        <a:t>　業紹介の実施</a:t>
                      </a:r>
                    </a:p>
                    <a:p>
                      <a:pPr algn="l"/>
                      <a:r>
                        <a:rPr kumimoji="1" lang="ja-JP" altLang="en-US" sz="1100" b="0" kern="1200" dirty="0">
                          <a:solidFill>
                            <a:schemeClr val="tx1"/>
                          </a:solidFill>
                          <a:effectLst/>
                          <a:latin typeface="+mn-ea"/>
                          <a:ea typeface="+mn-ea"/>
                          <a:cs typeface="+mn-cs"/>
                        </a:rPr>
                        <a:t>　求職者のライフステージやニーズを踏まえ、きめ細かな職業相談・職業紹介を実施する。また、女性の採用に積極的な企業や、えるぼし認定・くるみん認定されている企業の求人情報、労働環境や賃金状況などの労働市場情報及び企業説明会やセミナーなど各種イベント情報等の提供を行う。</a:t>
                      </a:r>
                    </a:p>
                  </a:txBody>
                  <a:tcPr>
                    <a:solidFill>
                      <a:schemeClr val="accent1">
                        <a:lumMod val="20000"/>
                        <a:lumOff val="80000"/>
                      </a:schemeClr>
                    </a:solidFill>
                  </a:tcPr>
                </a:tc>
                <a:extLst>
                  <a:ext uri="{0D108BD9-81ED-4DB2-BD59-A6C34878D82A}">
                    <a16:rowId xmlns:a16="http://schemas.microsoft.com/office/drawing/2014/main" val="1202637253"/>
                  </a:ext>
                </a:extLst>
              </a:tr>
            </a:tbl>
          </a:graphicData>
        </a:graphic>
      </p:graphicFrame>
      <p:sp>
        <p:nvSpPr>
          <p:cNvPr id="4" name="object 7">
            <a:extLst>
              <a:ext uri="{FF2B5EF4-FFF2-40B4-BE49-F238E27FC236}">
                <a16:creationId xmlns:a16="http://schemas.microsoft.com/office/drawing/2014/main" id="{DA05BFBE-1A31-4B6E-B43A-9F5C37915E1A}"/>
              </a:ext>
            </a:extLst>
          </p:cNvPr>
          <p:cNvSpPr txBox="1"/>
          <p:nvPr/>
        </p:nvSpPr>
        <p:spPr>
          <a:xfrm>
            <a:off x="501650" y="393700"/>
            <a:ext cx="5410200" cy="230832"/>
          </a:xfrm>
          <a:prstGeom prst="rect">
            <a:avLst/>
          </a:prstGeom>
        </p:spPr>
        <p:txBody>
          <a:bodyPr vert="horz" wrap="square" lIns="0" tIns="0" rIns="0" bIns="0" rtlCol="0">
            <a:spAutoFit/>
          </a:bodyPr>
          <a:lstStyle/>
          <a:p>
            <a:pPr marL="12700">
              <a:lnSpc>
                <a:spcPct val="100000"/>
              </a:lnSpc>
              <a:tabLst>
                <a:tab pos="419734" algn="l"/>
              </a:tabLst>
            </a:pPr>
            <a:r>
              <a:rPr lang="en-US" altLang="ja-JP" sz="1500" b="1" u="sng" spc="-5" dirty="0">
                <a:latin typeface="+mn-ea"/>
                <a:cs typeface="ＭＳゴシック"/>
              </a:rPr>
              <a:t>3</a:t>
            </a:r>
            <a:r>
              <a:rPr lang="ja-JP" altLang="en-US" sz="1500" b="1" u="sng" spc="-5" dirty="0">
                <a:latin typeface="+mn-ea"/>
                <a:cs typeface="ＭＳゴシック"/>
              </a:rPr>
              <a:t>　</a:t>
            </a:r>
            <a:r>
              <a:rPr lang="ja-JP" altLang="en-US" sz="1500" b="1" u="sng" dirty="0">
                <a:latin typeface="+mn-ea"/>
                <a:cs typeface="ＭＳゴシック"/>
              </a:rPr>
              <a:t>働きたい人がいつでも活躍できる地域社会への整備</a:t>
            </a:r>
            <a:endParaRPr sz="1500" b="1" u="sng" dirty="0">
              <a:latin typeface="+mn-ea"/>
              <a:cs typeface="ＭＳ ゴシック"/>
            </a:endParaRPr>
          </a:p>
        </p:txBody>
      </p:sp>
      <p:sp>
        <p:nvSpPr>
          <p:cNvPr id="5" name="テキスト ボックス 4">
            <a:extLst>
              <a:ext uri="{FF2B5EF4-FFF2-40B4-BE49-F238E27FC236}">
                <a16:creationId xmlns:a16="http://schemas.microsoft.com/office/drawing/2014/main" id="{555F42A4-D4C9-43D7-BC31-CA92897D84B3}"/>
              </a:ext>
            </a:extLst>
          </p:cNvPr>
          <p:cNvSpPr txBox="1"/>
          <p:nvPr/>
        </p:nvSpPr>
        <p:spPr>
          <a:xfrm>
            <a:off x="501650" y="686766"/>
            <a:ext cx="6705599" cy="430887"/>
          </a:xfrm>
          <a:prstGeom prst="rect">
            <a:avLst/>
          </a:prstGeom>
          <a:solidFill>
            <a:schemeClr val="bg1"/>
          </a:solidFill>
          <a:ln w="44450">
            <a:solidFill>
              <a:schemeClr val="accent1"/>
            </a:solidFill>
          </a:ln>
        </p:spPr>
        <p:txBody>
          <a:bodyPr wrap="square" rtlCol="0">
            <a:spAutoFit/>
          </a:bodyPr>
          <a:lstStyle/>
          <a:p>
            <a:r>
              <a:rPr kumimoji="1" lang="ja-JP" altLang="en-US" sz="1100" dirty="0">
                <a:latin typeface="+mn-ea"/>
              </a:rPr>
              <a:t>　性別や年齢、身体状況等の違いに関わりなく尊重され、個性と能力を発揮できる地域社会を実現するため、障害者、女性、高年齢者等に対する就労支援等の取組みを実施する。</a:t>
            </a:r>
            <a:endParaRPr kumimoji="1" lang="en-US" altLang="ja-JP" sz="1100" dirty="0">
              <a:latin typeface="+mn-ea"/>
            </a:endParaRPr>
          </a:p>
        </p:txBody>
      </p:sp>
      <p:graphicFrame>
        <p:nvGraphicFramePr>
          <p:cNvPr id="6" name="表 5">
            <a:extLst>
              <a:ext uri="{FF2B5EF4-FFF2-40B4-BE49-F238E27FC236}">
                <a16:creationId xmlns:a16="http://schemas.microsoft.com/office/drawing/2014/main" id="{19F58A6A-080A-46CC-840B-568AC57C3436}"/>
              </a:ext>
            </a:extLst>
          </p:cNvPr>
          <p:cNvGraphicFramePr>
            <a:graphicFrameLocks noGrp="1"/>
          </p:cNvGraphicFramePr>
          <p:nvPr>
            <p:extLst>
              <p:ext uri="{D42A27DB-BD31-4B8C-83A1-F6EECF244321}">
                <p14:modId xmlns:p14="http://schemas.microsoft.com/office/powerpoint/2010/main" val="273315441"/>
              </p:ext>
            </p:extLst>
          </p:nvPr>
        </p:nvGraphicFramePr>
        <p:xfrm>
          <a:off x="501650" y="1179887"/>
          <a:ext cx="6705599" cy="1386840"/>
        </p:xfrm>
        <a:graphic>
          <a:graphicData uri="http://schemas.openxmlformats.org/drawingml/2006/table">
            <a:tbl>
              <a:tblPr firstRow="1" bandRow="1">
                <a:tableStyleId>{F5AB1C69-6EDB-4FF4-983F-18BD219EF322}</a:tableStyleId>
              </a:tblPr>
              <a:tblGrid>
                <a:gridCol w="6705599">
                  <a:extLst>
                    <a:ext uri="{9D8B030D-6E8A-4147-A177-3AD203B41FA5}">
                      <a16:colId xmlns:a16="http://schemas.microsoft.com/office/drawing/2014/main" val="1219134492"/>
                    </a:ext>
                  </a:extLst>
                </a:gridCol>
              </a:tblGrid>
              <a:tr h="281328">
                <a:tc>
                  <a:txBody>
                    <a:bodyPr/>
                    <a:lstStyle/>
                    <a:p>
                      <a:r>
                        <a:rPr kumimoji="1" lang="ja-JP" altLang="en-US" sz="1300" dirty="0">
                          <a:solidFill>
                            <a:schemeClr val="tx1"/>
                          </a:solidFill>
                          <a:latin typeface="+mn-ea"/>
                          <a:ea typeface="+mn-ea"/>
                        </a:rPr>
                        <a:t>共同の取組</a:t>
                      </a:r>
                    </a:p>
                  </a:txBody>
                  <a:tcPr>
                    <a:solidFill>
                      <a:schemeClr val="accent1"/>
                    </a:solidFill>
                  </a:tcPr>
                </a:tc>
                <a:extLst>
                  <a:ext uri="{0D108BD9-81ED-4DB2-BD59-A6C34878D82A}">
                    <a16:rowId xmlns:a16="http://schemas.microsoft.com/office/drawing/2014/main" val="774333874"/>
                  </a:ext>
                </a:extLst>
              </a:tr>
              <a:tr h="1066085">
                <a:tc>
                  <a:txBody>
                    <a:bodyPr/>
                    <a:lstStyle/>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mn-ea"/>
                          <a:ea typeface="+mn-ea"/>
                        </a:rPr>
                        <a:t>●</a:t>
                      </a: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市とハローワーク塩山は、関係機関と緊密な連携を図り、障害者の就労開始から職場定着までを支援　</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する。</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●市、甲州市社会福祉協議会及びハローワーク塩山が連携し、生活困窮者の自立支援サポートを通じて、</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ea"/>
                          <a:ea typeface="+mn-ea"/>
                          <a:cs typeface="+mn-cs"/>
                        </a:rPr>
                        <a:t>　就労支援を実施し、就労へつなげる</a:t>
                      </a:r>
                      <a:r>
                        <a:rPr kumimoji="1" lang="ja-JP" altLang="en-US" sz="1100" b="0" i="0" u="none" strike="noStrike" kern="1200" cap="none" spc="0" normalizeH="0" baseline="0" noProof="0" dirty="0">
                          <a:ln>
                            <a:noFill/>
                          </a:ln>
                          <a:solidFill>
                            <a:prstClr val="black"/>
                          </a:solidFill>
                          <a:effectLst/>
                          <a:uLnTx/>
                          <a:uFillTx/>
                          <a:latin typeface="+mn-ea"/>
                          <a:ea typeface="+mn-ea"/>
                          <a:cs typeface="+mn-cs"/>
                        </a:rPr>
                        <a:t>。</a:t>
                      </a:r>
                      <a:endParaRPr kumimoji="1" lang="en-US" altLang="ja-JP" sz="1100" b="0" i="0" u="none" strike="noStrike" kern="1200" cap="none" spc="0" normalizeH="0" baseline="0" noProof="0" dirty="0">
                        <a:ln>
                          <a:noFill/>
                        </a:ln>
                        <a:solidFill>
                          <a:prstClr val="black"/>
                        </a:solidFill>
                        <a:effectLst/>
                        <a:uLnTx/>
                        <a:uFillTx/>
                        <a:latin typeface="+mn-ea"/>
                        <a:ea typeface="+mn-ea"/>
                        <a:cs typeface="+mn-cs"/>
                      </a:endParaRPr>
                    </a:p>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●市とハローワーク塩山が連携し、就労機会の確保や、就労に関する理解の促進とサービスの充実を図</a:t>
                      </a:r>
                      <a:endParaRPr lang="en-US" altLang="ja-JP" sz="1100" b="0" dirty="0">
                        <a:solidFill>
                          <a:schemeClr val="tx1"/>
                        </a:solidFill>
                        <a:latin typeface="+mn-ea"/>
                        <a:ea typeface="+mn-ea"/>
                      </a:endParaRPr>
                    </a:p>
                    <a:p>
                      <a:pPr marL="0" marR="0" lvl="0" indent="0" algn="l" defTabSz="91439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latin typeface="+mn-ea"/>
                          <a:ea typeface="+mn-ea"/>
                        </a:rPr>
                        <a:t>　る。</a:t>
                      </a:r>
                      <a:endParaRPr lang="en-US" altLang="ja-JP" sz="1100" b="0" dirty="0">
                        <a:solidFill>
                          <a:schemeClr val="tx1"/>
                        </a:solidFill>
                        <a:latin typeface="+mn-ea"/>
                        <a:ea typeface="+mn-ea"/>
                      </a:endParaRPr>
                    </a:p>
                  </a:txBody>
                  <a:tcPr>
                    <a:solidFill>
                      <a:schemeClr val="accent1">
                        <a:lumMod val="20000"/>
                        <a:lumOff val="80000"/>
                      </a:schemeClr>
                    </a:solidFill>
                  </a:tcPr>
                </a:tc>
                <a:extLst>
                  <a:ext uri="{0D108BD9-81ED-4DB2-BD59-A6C34878D82A}">
                    <a16:rowId xmlns:a16="http://schemas.microsoft.com/office/drawing/2014/main" val="4098963848"/>
                  </a:ext>
                </a:extLst>
              </a:tr>
            </a:tbl>
          </a:graphicData>
        </a:graphic>
      </p:graphicFrame>
      <p:sp>
        <p:nvSpPr>
          <p:cNvPr id="8" name="object 7">
            <a:extLst>
              <a:ext uri="{FF2B5EF4-FFF2-40B4-BE49-F238E27FC236}">
                <a16:creationId xmlns:a16="http://schemas.microsoft.com/office/drawing/2014/main" id="{31E65923-5DEE-4122-8D44-566DE4B66062}"/>
              </a:ext>
            </a:extLst>
          </p:cNvPr>
          <p:cNvSpPr txBox="1"/>
          <p:nvPr/>
        </p:nvSpPr>
        <p:spPr>
          <a:xfrm>
            <a:off x="507999" y="8371636"/>
            <a:ext cx="6699249" cy="230832"/>
          </a:xfrm>
          <a:prstGeom prst="rect">
            <a:avLst/>
          </a:prstGeom>
        </p:spPr>
        <p:txBody>
          <a:bodyPr vert="horz" wrap="square" lIns="0" tIns="0" rIns="0" bIns="0" rtlCol="0">
            <a:spAutoFit/>
          </a:bodyPr>
          <a:lstStyle/>
          <a:p>
            <a:pPr marL="12700">
              <a:lnSpc>
                <a:spcPct val="100000"/>
              </a:lnSpc>
              <a:tabLst>
                <a:tab pos="419734" algn="l"/>
              </a:tabLst>
            </a:pPr>
            <a:r>
              <a:rPr lang="en-US" altLang="ja-JP" sz="1500" b="1" u="sng" spc="-5" dirty="0">
                <a:latin typeface="+mn-ea"/>
                <a:cs typeface="ＭＳ ゴシック"/>
              </a:rPr>
              <a:t>4</a:t>
            </a:r>
            <a:r>
              <a:rPr lang="ja-JP" altLang="en-US" sz="1500" b="1" u="sng" spc="-5" dirty="0">
                <a:latin typeface="+mn-ea"/>
                <a:cs typeface="ＭＳ ゴシック"/>
              </a:rPr>
              <a:t>　甲州市と山梨労働局（ハローワーク塩山）が共同で定める数値目標</a:t>
            </a:r>
            <a:endParaRPr sz="1500" b="1" u="sng" dirty="0">
              <a:latin typeface="+mn-ea"/>
              <a:cs typeface="ＭＳ ゴシック"/>
            </a:endParaRPr>
          </a:p>
        </p:txBody>
      </p:sp>
      <p:graphicFrame>
        <p:nvGraphicFramePr>
          <p:cNvPr id="9" name="表 8">
            <a:extLst>
              <a:ext uri="{FF2B5EF4-FFF2-40B4-BE49-F238E27FC236}">
                <a16:creationId xmlns:a16="http://schemas.microsoft.com/office/drawing/2014/main" id="{878427E9-C1AE-47EA-8146-B5CB545299AA}"/>
              </a:ext>
            </a:extLst>
          </p:cNvPr>
          <p:cNvGraphicFramePr>
            <a:graphicFrameLocks noGrp="1"/>
          </p:cNvGraphicFramePr>
          <p:nvPr>
            <p:extLst>
              <p:ext uri="{D42A27DB-BD31-4B8C-83A1-F6EECF244321}">
                <p14:modId xmlns:p14="http://schemas.microsoft.com/office/powerpoint/2010/main" val="358354836"/>
              </p:ext>
            </p:extLst>
          </p:nvPr>
        </p:nvGraphicFramePr>
        <p:xfrm>
          <a:off x="838516" y="8759927"/>
          <a:ext cx="6019800" cy="731520"/>
        </p:xfrm>
        <a:graphic>
          <a:graphicData uri="http://schemas.openxmlformats.org/drawingml/2006/table">
            <a:tbl>
              <a:tblPr firstRow="1" bandRow="1">
                <a:tableStyleId>{5C22544A-7EE6-4342-B048-85BDC9FD1C3A}</a:tableStyleId>
              </a:tblPr>
              <a:tblGrid>
                <a:gridCol w="4535014">
                  <a:extLst>
                    <a:ext uri="{9D8B030D-6E8A-4147-A177-3AD203B41FA5}">
                      <a16:colId xmlns:a16="http://schemas.microsoft.com/office/drawing/2014/main" val="2034705552"/>
                    </a:ext>
                  </a:extLst>
                </a:gridCol>
                <a:gridCol w="1484786">
                  <a:extLst>
                    <a:ext uri="{9D8B030D-6E8A-4147-A177-3AD203B41FA5}">
                      <a16:colId xmlns:a16="http://schemas.microsoft.com/office/drawing/2014/main" val="1202329188"/>
                    </a:ext>
                  </a:extLst>
                </a:gridCol>
              </a:tblGrid>
              <a:tr h="256113">
                <a:tc>
                  <a:txBody>
                    <a:bodyPr/>
                    <a:lstStyle/>
                    <a:p>
                      <a:pPr algn="ctr"/>
                      <a:r>
                        <a:rPr kumimoji="1" lang="ja-JP" altLang="en-US" sz="1200" dirty="0">
                          <a:solidFill>
                            <a:schemeClr val="tx1"/>
                          </a:solidFill>
                          <a:latin typeface="+mn-ea"/>
                          <a:ea typeface="+mn-ea"/>
                        </a:rPr>
                        <a:t>目 標 項 目</a:t>
                      </a:r>
                    </a:p>
                  </a:txBody>
                  <a:tcPr anchor="ctr"/>
                </a:tc>
                <a:tc>
                  <a:txBody>
                    <a:bodyPr/>
                    <a:lstStyle/>
                    <a:p>
                      <a:pPr algn="ctr"/>
                      <a:r>
                        <a:rPr kumimoji="1" lang="ja-JP" altLang="en-US" sz="1200" dirty="0">
                          <a:solidFill>
                            <a:schemeClr val="tx1"/>
                          </a:solidFill>
                          <a:latin typeface="+mn-ea"/>
                          <a:ea typeface="+mn-ea"/>
                        </a:rPr>
                        <a:t>令和８年度目標</a:t>
                      </a:r>
                    </a:p>
                  </a:txBody>
                  <a:tcPr anchor="ctr"/>
                </a:tc>
                <a:extLst>
                  <a:ext uri="{0D108BD9-81ED-4DB2-BD59-A6C34878D82A}">
                    <a16:rowId xmlns:a16="http://schemas.microsoft.com/office/drawing/2014/main" val="1986406354"/>
                  </a:ext>
                </a:extLst>
              </a:tr>
              <a:tr h="339842">
                <a:tc>
                  <a:txBody>
                    <a:bodyPr/>
                    <a:lstStyle/>
                    <a:p>
                      <a:pPr algn="l"/>
                      <a:r>
                        <a:rPr kumimoji="1" lang="ja-JP" altLang="en-US" sz="1200" b="0" dirty="0">
                          <a:latin typeface="+mn-ea"/>
                          <a:ea typeface="+mn-ea"/>
                        </a:rPr>
                        <a:t>◎「県央ネットやまなし合同企業説明会</a:t>
                      </a:r>
                      <a:r>
                        <a:rPr kumimoji="1" lang="ja-JP" altLang="en-US" sz="1200" b="0" dirty="0">
                          <a:solidFill>
                            <a:schemeClr val="tx1"/>
                          </a:solidFill>
                          <a:latin typeface="+mn-ea"/>
                          <a:ea typeface="+mn-ea"/>
                        </a:rPr>
                        <a:t>」</a:t>
                      </a:r>
                      <a:r>
                        <a:rPr kumimoji="1" lang="ja-JP" altLang="en-US" sz="1200" b="0" strike="noStrike" dirty="0">
                          <a:solidFill>
                            <a:schemeClr val="tx1"/>
                          </a:solidFill>
                          <a:latin typeface="+mn-ea"/>
                          <a:ea typeface="+mn-ea"/>
                        </a:rPr>
                        <a:t>市内参加企業の</a:t>
                      </a:r>
                    </a:p>
                    <a:p>
                      <a:pPr algn="l"/>
                      <a:r>
                        <a:rPr kumimoji="1" lang="ja-JP" altLang="en-US" sz="1200" b="0" strike="noStrike" dirty="0">
                          <a:solidFill>
                            <a:schemeClr val="tx1"/>
                          </a:solidFill>
                          <a:latin typeface="+mn-ea"/>
                          <a:ea typeface="+mn-ea"/>
                        </a:rPr>
                        <a:t>　相談件数</a:t>
                      </a:r>
                    </a:p>
                  </a:txBody>
                  <a:tcPr anchor="ctr">
                    <a:solidFill>
                      <a:schemeClr val="accent1">
                        <a:lumMod val="20000"/>
                        <a:lumOff val="80000"/>
                      </a:schemeClr>
                    </a:solidFill>
                  </a:tcPr>
                </a:tc>
                <a:tc>
                  <a:txBody>
                    <a:bodyPr/>
                    <a:lstStyle/>
                    <a:p>
                      <a:pPr algn="ctr"/>
                      <a:r>
                        <a:rPr kumimoji="0" lang="ja-JP" altLang="en-US" sz="1200" b="0" i="0" u="none" strike="noStrike" kern="1200" cap="none" spc="-5" normalizeH="0" baseline="0" noProof="0" dirty="0">
                          <a:ln>
                            <a:noFill/>
                          </a:ln>
                          <a:solidFill>
                            <a:schemeClr val="tx1"/>
                          </a:solidFill>
                          <a:effectLst/>
                          <a:uLnTx/>
                          <a:uFillTx/>
                          <a:latin typeface="+mn-ea"/>
                          <a:ea typeface="+mn-ea"/>
                        </a:rPr>
                        <a:t>２５</a:t>
                      </a:r>
                      <a:r>
                        <a:rPr kumimoji="1" lang="ja-JP" altLang="en-US" sz="1200" b="0" i="0" u="none" strike="noStrike" kern="1200" cap="none" spc="-5" normalizeH="0" baseline="0" noProof="0" dirty="0">
                          <a:ln>
                            <a:noFill/>
                          </a:ln>
                          <a:solidFill>
                            <a:schemeClr val="tx1"/>
                          </a:solidFill>
                          <a:effectLst/>
                          <a:uLnTx/>
                          <a:uFillTx/>
                          <a:latin typeface="+mn-ea"/>
                          <a:ea typeface="+mn-ea"/>
                        </a:rPr>
                        <a:t>件</a:t>
                      </a:r>
                      <a:r>
                        <a:rPr kumimoji="1" lang="ja-JP" altLang="en-US" sz="1200" dirty="0">
                          <a:solidFill>
                            <a:schemeClr val="tx1"/>
                          </a:solidFill>
                          <a:latin typeface="+mn-ea"/>
                          <a:ea typeface="+mn-ea"/>
                        </a:rPr>
                        <a:t>以上</a:t>
                      </a:r>
                      <a:endParaRPr kumimoji="1" lang="en-US" altLang="ja-JP" sz="1200" dirty="0">
                        <a:solidFill>
                          <a:schemeClr val="tx1"/>
                        </a:solidFill>
                        <a:latin typeface="+mn-ea"/>
                        <a:ea typeface="+mn-ea"/>
                      </a:endParaRPr>
                    </a:p>
                  </a:txBody>
                  <a:tcPr anchor="ctr">
                    <a:solidFill>
                      <a:schemeClr val="accent1">
                        <a:lumMod val="20000"/>
                        <a:lumOff val="80000"/>
                      </a:schemeClr>
                    </a:solidFill>
                  </a:tcPr>
                </a:tc>
                <a:extLst>
                  <a:ext uri="{0D108BD9-81ED-4DB2-BD59-A6C34878D82A}">
                    <a16:rowId xmlns:a16="http://schemas.microsoft.com/office/drawing/2014/main" val="3999071768"/>
                  </a:ext>
                </a:extLst>
              </a:tr>
            </a:tbl>
          </a:graphicData>
        </a:graphic>
      </p:graphicFrame>
      <p:graphicFrame>
        <p:nvGraphicFramePr>
          <p:cNvPr id="10" name="表 9">
            <a:extLst>
              <a:ext uri="{FF2B5EF4-FFF2-40B4-BE49-F238E27FC236}">
                <a16:creationId xmlns:a16="http://schemas.microsoft.com/office/drawing/2014/main" id="{64B51EBE-1ACA-4ED0-A102-0582D3B0E25B}"/>
              </a:ext>
            </a:extLst>
          </p:cNvPr>
          <p:cNvGraphicFramePr>
            <a:graphicFrameLocks noGrp="1"/>
          </p:cNvGraphicFramePr>
          <p:nvPr>
            <p:extLst>
              <p:ext uri="{D42A27DB-BD31-4B8C-83A1-F6EECF244321}">
                <p14:modId xmlns:p14="http://schemas.microsoft.com/office/powerpoint/2010/main" val="2509233943"/>
              </p:ext>
            </p:extLst>
          </p:nvPr>
        </p:nvGraphicFramePr>
        <p:xfrm>
          <a:off x="838516" y="9549898"/>
          <a:ext cx="6019800" cy="579749"/>
        </p:xfrm>
        <a:graphic>
          <a:graphicData uri="http://schemas.openxmlformats.org/drawingml/2006/table">
            <a:tbl>
              <a:tblPr firstRow="1" bandRow="1">
                <a:tableStyleId>{5C22544A-7EE6-4342-B048-85BDC9FD1C3A}</a:tableStyleId>
              </a:tblPr>
              <a:tblGrid>
                <a:gridCol w="4535014">
                  <a:extLst>
                    <a:ext uri="{9D8B030D-6E8A-4147-A177-3AD203B41FA5}">
                      <a16:colId xmlns:a16="http://schemas.microsoft.com/office/drawing/2014/main" val="2034705552"/>
                    </a:ext>
                  </a:extLst>
                </a:gridCol>
                <a:gridCol w="1484786">
                  <a:extLst>
                    <a:ext uri="{9D8B030D-6E8A-4147-A177-3AD203B41FA5}">
                      <a16:colId xmlns:a16="http://schemas.microsoft.com/office/drawing/2014/main" val="1202329188"/>
                    </a:ext>
                  </a:extLst>
                </a:gridCol>
              </a:tblGrid>
              <a:tr h="254157">
                <a:tc>
                  <a:txBody>
                    <a:bodyPr/>
                    <a:lstStyle/>
                    <a:p>
                      <a:pPr algn="ctr"/>
                      <a:r>
                        <a:rPr kumimoji="1" lang="ja-JP" altLang="en-US" sz="1200" dirty="0">
                          <a:solidFill>
                            <a:schemeClr val="tx1"/>
                          </a:solidFill>
                          <a:latin typeface="+mn-ea"/>
                          <a:ea typeface="+mn-ea"/>
                        </a:rPr>
                        <a:t>目 標 項 目　</a:t>
                      </a:r>
                    </a:p>
                  </a:txBody>
                  <a:tcPr anchor="ctr"/>
                </a:tc>
                <a:tc>
                  <a:txBody>
                    <a:bodyPr/>
                    <a:lstStyle/>
                    <a:p>
                      <a:pPr algn="ctr"/>
                      <a:r>
                        <a:rPr kumimoji="1" lang="ja-JP" altLang="en-US" sz="1200" dirty="0">
                          <a:solidFill>
                            <a:schemeClr val="tx1"/>
                          </a:solidFill>
                          <a:latin typeface="+mn-ea"/>
                          <a:ea typeface="+mn-ea"/>
                        </a:rPr>
                        <a:t>令和８年度目標</a:t>
                      </a:r>
                    </a:p>
                  </a:txBody>
                  <a:tcPr anchor="ctr"/>
                </a:tc>
                <a:extLst>
                  <a:ext uri="{0D108BD9-81ED-4DB2-BD59-A6C34878D82A}">
                    <a16:rowId xmlns:a16="http://schemas.microsoft.com/office/drawing/2014/main" val="1986406354"/>
                  </a:ext>
                </a:extLst>
              </a:tr>
              <a:tr h="305429">
                <a:tc>
                  <a:txBody>
                    <a:bodyPr/>
                    <a:lstStyle/>
                    <a:p>
                      <a:pPr algn="l"/>
                      <a:r>
                        <a:rPr kumimoji="1" lang="ja-JP" altLang="en-US" sz="1200" dirty="0">
                          <a:solidFill>
                            <a:schemeClr val="tx1"/>
                          </a:solidFill>
                          <a:latin typeface="+mn-ea"/>
                          <a:ea typeface="+mn-ea"/>
                        </a:rPr>
                        <a:t>◎ハローワークの紹介による甲州市内企業への就職件数</a:t>
                      </a:r>
                      <a:endParaRPr kumimoji="1" lang="en-US" altLang="ja-JP" sz="1200" dirty="0">
                        <a:solidFill>
                          <a:schemeClr val="tx1"/>
                        </a:solidFill>
                        <a:latin typeface="+mn-ea"/>
                        <a:ea typeface="+mn-ea"/>
                      </a:endParaRPr>
                    </a:p>
                  </a:txBody>
                  <a:tcPr anchor="ctr">
                    <a:solidFill>
                      <a:schemeClr val="accent1">
                        <a:lumMod val="20000"/>
                        <a:lumOff val="80000"/>
                      </a:schemeClr>
                    </a:solidFill>
                  </a:tcPr>
                </a:tc>
                <a:tc>
                  <a:txBody>
                    <a:bodyPr/>
                    <a:lstStyle/>
                    <a:p>
                      <a:pPr algn="ctr"/>
                      <a:r>
                        <a:rPr kumimoji="0" lang="ja-JP" altLang="en-US" sz="1200" b="0" i="0" u="none" strike="noStrike" kern="1200" cap="none" spc="-5" normalizeH="0" baseline="0" noProof="0" dirty="0">
                          <a:ln>
                            <a:noFill/>
                          </a:ln>
                          <a:solidFill>
                            <a:schemeClr val="tx1"/>
                          </a:solidFill>
                          <a:effectLst/>
                          <a:uLnTx/>
                          <a:uFillTx/>
                          <a:latin typeface="+mn-ea"/>
                          <a:ea typeface="+mn-ea"/>
                          <a:cs typeface="ＤＦ特太ゴシック体"/>
                        </a:rPr>
                        <a:t>２７６</a:t>
                      </a:r>
                      <a:r>
                        <a:rPr kumimoji="1" lang="ja-JP" altLang="en-US" sz="1200" dirty="0">
                          <a:solidFill>
                            <a:schemeClr val="tx1"/>
                          </a:solidFill>
                          <a:latin typeface="+mn-ea"/>
                          <a:ea typeface="+mn-ea"/>
                        </a:rPr>
                        <a:t>件以上</a:t>
                      </a:r>
                      <a:endParaRPr kumimoji="1" lang="en-US" altLang="ja-JP" sz="1200" dirty="0">
                        <a:solidFill>
                          <a:schemeClr val="tx1"/>
                        </a:solidFill>
                        <a:latin typeface="+mn-ea"/>
                        <a:ea typeface="+mn-ea"/>
                      </a:endParaRPr>
                    </a:p>
                  </a:txBody>
                  <a:tcPr anchor="ctr">
                    <a:solidFill>
                      <a:schemeClr val="accent1">
                        <a:lumMod val="20000"/>
                        <a:lumOff val="80000"/>
                      </a:schemeClr>
                    </a:solidFill>
                  </a:tcPr>
                </a:tc>
                <a:extLst>
                  <a:ext uri="{0D108BD9-81ED-4DB2-BD59-A6C34878D82A}">
                    <a16:rowId xmlns:a16="http://schemas.microsoft.com/office/drawing/2014/main" val="3999071768"/>
                  </a:ext>
                </a:extLst>
              </a:tr>
            </a:tbl>
          </a:graphicData>
        </a:graphic>
      </p:graphicFrame>
      <p:sp>
        <p:nvSpPr>
          <p:cNvPr id="12" name="object 7">
            <a:extLst>
              <a:ext uri="{FF2B5EF4-FFF2-40B4-BE49-F238E27FC236}">
                <a16:creationId xmlns:a16="http://schemas.microsoft.com/office/drawing/2014/main" id="{C4B40B36-810E-4BA7-9837-90535003D355}"/>
              </a:ext>
            </a:extLst>
          </p:cNvPr>
          <p:cNvSpPr txBox="1"/>
          <p:nvPr/>
        </p:nvSpPr>
        <p:spPr>
          <a:xfrm>
            <a:off x="4997450" y="9373847"/>
            <a:ext cx="1872932" cy="153888"/>
          </a:xfrm>
          <a:prstGeom prst="rect">
            <a:avLst/>
          </a:prstGeom>
        </p:spPr>
        <p:txBody>
          <a:bodyPr vert="horz" wrap="square" lIns="0" tIns="0" rIns="0" bIns="0" rtlCol="0">
            <a:spAutoFit/>
          </a:bodyPr>
          <a:lstStyle/>
          <a:p>
            <a:pPr marL="12700" algn="r">
              <a:tabLst>
                <a:tab pos="419734" algn="l"/>
              </a:tabLst>
            </a:pPr>
            <a:r>
              <a:rPr lang="ja-JP" altLang="en-US" sz="1000" spc="-5" dirty="0">
                <a:latin typeface="+mn-ea"/>
                <a:cs typeface="ＤＦ特太ゴシック体"/>
              </a:rPr>
              <a:t>（令和７年度実績　２５件）</a:t>
            </a:r>
            <a:endParaRPr sz="1000" dirty="0">
              <a:latin typeface="+mn-ea"/>
              <a:cs typeface="ＭＳ ゴシック"/>
            </a:endParaRPr>
          </a:p>
        </p:txBody>
      </p:sp>
      <p:sp>
        <p:nvSpPr>
          <p:cNvPr id="14" name="object 7">
            <a:extLst>
              <a:ext uri="{FF2B5EF4-FFF2-40B4-BE49-F238E27FC236}">
                <a16:creationId xmlns:a16="http://schemas.microsoft.com/office/drawing/2014/main" id="{9232DE3B-8D5D-4B14-88A3-CA10F3162487}"/>
              </a:ext>
            </a:extLst>
          </p:cNvPr>
          <p:cNvSpPr txBox="1"/>
          <p:nvPr/>
        </p:nvSpPr>
        <p:spPr>
          <a:xfrm>
            <a:off x="4155122" y="10151810"/>
            <a:ext cx="2703194" cy="153888"/>
          </a:xfrm>
          <a:prstGeom prst="rect">
            <a:avLst/>
          </a:prstGeom>
        </p:spPr>
        <p:txBody>
          <a:bodyPr vert="horz" wrap="square" lIns="0" tIns="0" rIns="0" bIns="0" rtlCol="0">
            <a:spAutoFit/>
          </a:bodyPr>
          <a:lstStyle/>
          <a:p>
            <a:pPr marL="12700" algn="r">
              <a:tabLst>
                <a:tab pos="419734" algn="l"/>
              </a:tabLst>
            </a:pPr>
            <a:r>
              <a:rPr lang="ja-JP" altLang="en-US" sz="1000" spc="-5" dirty="0">
                <a:latin typeface="+mn-ea"/>
                <a:cs typeface="ＤＦ特太ゴシック体"/>
              </a:rPr>
              <a:t>（令和７年度実績　２６４件）</a:t>
            </a:r>
            <a:endParaRPr sz="1000" dirty="0">
              <a:latin typeface="+mn-ea"/>
              <a:cs typeface="ＭＳ ゴシック"/>
            </a:endParaRPr>
          </a:p>
        </p:txBody>
      </p:sp>
    </p:spTree>
    <p:extLst>
      <p:ext uri="{BB962C8B-B14F-4D97-AF65-F5344CB8AC3E}">
        <p14:creationId xmlns:p14="http://schemas.microsoft.com/office/powerpoint/2010/main" val="158911825"/>
      </p:ext>
    </p:extLst>
  </p:cSld>
  <p:clrMapOvr>
    <a:masterClrMapping/>
  </p:clrMapOvr>
</p:sld>
</file>

<file path=ppt/theme/theme1.xml><?xml version="1.0" encoding="utf-8"?>
<a:theme xmlns:a="http://schemas.openxmlformats.org/drawingml/2006/main" name="ファセット">
  <a:themeElements>
    <a:clrScheme name="黄">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c2e8940-431f-47e4-9ed4-0703b660f88a">
      <Terms xmlns="http://schemas.microsoft.com/office/infopath/2007/PartnerControls"/>
    </lcf76f155ced4ddcb4097134ff3c332f>
    <Owner xmlns="3c2e8940-431f-47e4-9ed4-0703b660f88a">
      <UserInfo>
        <DisplayName/>
        <AccountId xsi:nil="true"/>
        <AccountType/>
      </UserInfo>
    </Owner>
    <TaxCatchAll xmlns="44856c1c-163a-4db4-9f2d-e69ab44d016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7BF9E7D5F96F3C40B9BE0C1F47E97BE6" ma:contentTypeVersion="14" ma:contentTypeDescription="新しいドキュメントを作成します。" ma:contentTypeScope="" ma:versionID="4a49ee454b16414b2891a34477a5ddd9">
  <xsd:schema xmlns:xsd="http://www.w3.org/2001/XMLSchema" xmlns:xs="http://www.w3.org/2001/XMLSchema" xmlns:p="http://schemas.microsoft.com/office/2006/metadata/properties" xmlns:ns2="3c2e8940-431f-47e4-9ed4-0703b660f88a" xmlns:ns3="44856c1c-163a-4db4-9f2d-e69ab44d016d" targetNamespace="http://schemas.microsoft.com/office/2006/metadata/properties" ma:root="true" ma:fieldsID="522519ef18f572dba3d5d3af17bb1fdf" ns2:_="" ns3:_="">
    <xsd:import namespace="3c2e8940-431f-47e4-9ed4-0703b660f88a"/>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2e8940-431f-47e4-9ed4-0703b660f88a"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678dc614-9eff-4a16-9b62-9048387d980d}"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A179DA-94B1-4399-BEC5-C07E041D968C}">
  <ds:schemaRefs>
    <ds:schemaRef ds:uri="http://schemas.microsoft.com/office/2006/documentManagement/types"/>
    <ds:schemaRef ds:uri="http://www.w3.org/XML/1998/namespace"/>
    <ds:schemaRef ds:uri="44856c1c-163a-4db4-9f2d-e69ab44d016d"/>
    <ds:schemaRef ds:uri="3c2e8940-431f-47e4-9ed4-0703b660f88a"/>
    <ds:schemaRef ds:uri="http://schemas.openxmlformats.org/package/2006/metadata/core-properties"/>
    <ds:schemaRef ds:uri="http://purl.org/dc/elements/1.1/"/>
    <ds:schemaRef ds:uri="http://purl.org/dc/dcmitype/"/>
    <ds:schemaRef ds:uri="http://schemas.microsoft.com/office/2006/metadata/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323EA4C3-42B8-42AA-AD83-112FD7DDF3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2e8940-431f-47e4-9ed4-0703b660f88a"/>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84239D-9132-4454-95A6-9DFDD42B239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11426</TotalTime>
  <Words>3053</Words>
  <Application>Microsoft Office PowerPoint</Application>
  <PresentationFormat>ユーザー設定</PresentationFormat>
  <Paragraphs>185</Paragraphs>
  <Slides>5</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5</vt:i4>
      </vt:variant>
    </vt:vector>
  </HeadingPairs>
  <TitlesOfParts>
    <vt:vector size="15" baseType="lpstr">
      <vt:lpstr>メイリオ</vt:lpstr>
      <vt:lpstr>游ゴシック</vt:lpstr>
      <vt:lpstr>Arial</vt:lpstr>
      <vt:lpstr>Calibri</vt:lpstr>
      <vt:lpstr>Calibri Light</vt:lpstr>
      <vt:lpstr>Century</vt:lpstr>
      <vt:lpstr>Trebuchet MS</vt:lpstr>
      <vt:lpstr>Wingdings 3</vt:lpstr>
      <vt:lpstr>ファセット</vt:lpstr>
      <vt:lpstr>Office Theme</vt:lpstr>
      <vt:lpstr>PowerPoint プレゼンテーション</vt:lpstr>
      <vt:lpstr>令和８年度 甲州市雇用対策協定事業計画概要</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e.kitazawa</dc:creator>
  <cp:lastModifiedBy>内田良仁</cp:lastModifiedBy>
  <cp:revision>644</cp:revision>
  <cp:lastPrinted>2026-04-16T01:40:47Z</cp:lastPrinted>
  <dcterms:created xsi:type="dcterms:W3CDTF">2021-06-04T15:34:48Z</dcterms:created>
  <dcterms:modified xsi:type="dcterms:W3CDTF">2026-05-22T05:37:56Z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2019-05-31T00:00:00Z</vt:filetime>
  </property>
  <property fmtid="{D5CDD505-2E9C-101B-9397-08002B2CF9AE}" pid="3" name="Creator">
    <vt:lpwstr>Microsoft® Word 2016</vt:lpwstr>
  </property>
  <property fmtid="{D5CDD505-2E9C-101B-9397-08002B2CF9AE}" pid="4" name="LastSaved">
    <vt:filetime>2021-06-04T00:00:00Z</vt:filetime>
  </property>
  <property fmtid="{D5CDD505-2E9C-101B-9397-08002B2CF9AE}" pid="5" name="ContentTypeId">
    <vt:lpwstr>0x0101007BF9E7D5F96F3C40B9BE0C1F47E97BE6</vt:lpwstr>
  </property>
  <property fmtid="{D5CDD505-2E9C-101B-9397-08002B2CF9AE}" pid="6" name="MediaServiceImageTags">
    <vt:lpwstr/>
  </property>
</Properties>
</file>